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5" r:id="rId2"/>
    <p:sldId id="379" r:id="rId3"/>
    <p:sldId id="416" r:id="rId4"/>
    <p:sldId id="415" r:id="rId5"/>
    <p:sldId id="419" r:id="rId6"/>
    <p:sldId id="420" r:id="rId7"/>
    <p:sldId id="418" r:id="rId8"/>
    <p:sldId id="421" r:id="rId9"/>
    <p:sldId id="417" r:id="rId10"/>
    <p:sldId id="422" r:id="rId11"/>
    <p:sldId id="424" r:id="rId12"/>
    <p:sldId id="426" r:id="rId13"/>
    <p:sldId id="425" r:id="rId14"/>
    <p:sldId id="423" r:id="rId15"/>
    <p:sldId id="427" r:id="rId16"/>
    <p:sldId id="429" r:id="rId17"/>
    <p:sldId id="430" r:id="rId18"/>
    <p:sldId id="432" r:id="rId19"/>
    <p:sldId id="433" r:id="rId20"/>
    <p:sldId id="431" r:id="rId21"/>
    <p:sldId id="434" r:id="rId22"/>
    <p:sldId id="436" r:id="rId23"/>
    <p:sldId id="435" r:id="rId24"/>
    <p:sldId id="3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74"/>
    <a:srgbClr val="070086"/>
    <a:srgbClr val="7697B1"/>
    <a:srgbClr val="C3D7E2"/>
    <a:srgbClr val="008400"/>
    <a:srgbClr val="15E7D0"/>
    <a:srgbClr val="A3C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2"/>
    <p:restoredTop sz="83589"/>
  </p:normalViewPr>
  <p:slideViewPr>
    <p:cSldViewPr snapToGrid="0" snapToObjects="1">
      <p:cViewPr>
        <p:scale>
          <a:sx n="107" d="100"/>
          <a:sy n="107" d="100"/>
        </p:scale>
        <p:origin x="312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532D4-0E62-8A47-86B6-2EAEA87CAA9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07E-B3E1-4142-A7BA-B8A9335CE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dirty="0"/>
              <a:t>Qiang. Today I will talk about our </a:t>
            </a:r>
            <a:r>
              <a:rPr lang="en-US" altLang="zh-CN" dirty="0"/>
              <a:t>MICCAI</a:t>
            </a:r>
            <a:r>
              <a:rPr lang="zh-CN" altLang="en-US" dirty="0"/>
              <a:t> </a:t>
            </a:r>
            <a:r>
              <a:rPr lang="en-US" dirty="0"/>
              <a:t>paper: conditional temporal attention networks for neonatal cortical surface reconstruction.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3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7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52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9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23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56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73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14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9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08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8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14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0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01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very much for your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4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7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4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87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1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50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72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ortical surface reconstruction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extract 3D polygon meshes of inner and outer surfaces of the cerebral cortex from brain MR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4407E-B3E1-4142-A7BA-B8A9335CE5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2581-E59B-D141-BEB6-9B5C1C25C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AE2B5-9CBE-2843-A497-19A1EC2DE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1AA7-8BEC-3E41-A117-1C0B0A4C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4401E-5E73-E245-B809-444AF41C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FDBD-B2DB-DC4B-9111-41F5CDBF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3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427B-0C58-A74D-A720-78E3670C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F7808-BDDB-BC4D-B27E-36884CD13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81688-BB53-554C-A294-8D0786CD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1572E-B27C-0C4B-B36C-ED625E0F4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C94D5-92A2-4343-91B5-EA1CCD24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7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BB0C0-25FF-D74B-8523-3FBC344BB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62408-0FAD-A849-8F2A-38393AF6A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D21E7-F4F4-894F-B14A-16BDCA46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1FB75-BE73-9F46-9A39-DEF6EFB4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C79A2-5A9E-F84C-8CEB-BBAE60E3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3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DCE0-BAFB-9545-8F91-B927E602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BF57D-8A96-5C4E-9835-C474D80C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9E699-BBBF-ED42-BA8B-F6FE2F17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431C0-6874-F048-9ACC-C05FB421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765F8-675A-0243-961C-325CE853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2C8F-0002-8742-83B9-A7646136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04CB7-E369-304F-902A-5607D30C8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61BC3-FE6F-EA4A-A93C-F0665962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B96ED-09AA-A74A-9386-BFD4593A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3D95-0BA4-6C49-B005-C05E5285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8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6748-CD44-E245-9CC5-BB5337D8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5C64F-22B8-B142-BC59-93D58F490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FF2F9-55A9-5242-84A2-4C3F4DE4C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5BD16-3D74-5646-924D-06CC29C2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33B7B-21C1-E94B-97E0-9E79FC04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F0FA4-7D44-494D-BE82-42E0D4A9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00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D2FB-2C9B-4640-AFF6-7ED86E3F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8F134-8CA5-3747-9E1A-6DBD7BDB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1A385-B56F-8344-A806-4EB125C4C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B685E-9A45-454A-B10C-66859F712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1C5B0-8BDA-6B4E-AC26-BE03BAD98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028A9F-DD91-7D47-92B5-B68FC470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0D8F5-9B14-CF4B-9BC0-A1895001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0F6E7-FB88-1348-909A-D6417EB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7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6A0C-AFD1-9B4A-B37A-EDDD858D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AFFC8-A002-584A-954F-1E4B6F50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1AADB-5CA9-AA42-ACA2-AF878B216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21928-23D7-5047-AEF8-84DF6F44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8538FC-17DC-404F-84CB-67EB36F4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AE17A-70F6-E44A-B70C-714204A7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FD266-F322-E74B-BF9D-3C6C5E1B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0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3569-FEFE-AF46-8419-26E6DCBA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D0B5-0763-8B43-BD51-8E3538E0B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13E49-527E-414D-A145-35AB610AF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F2994-0C89-FA42-8050-E7420E6D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3F90E-FF84-974B-A103-055A47CF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36270-F604-5C44-B0C2-351169F2B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92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3D2D-AF76-9443-9FCC-2D42D083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B5AAF6-5FC2-1F41-A7B1-C391BCF56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C0C01-9FF3-ED49-894E-EB1D7DF8B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D6AED-A58D-6345-9A5F-5AB50443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D31D3-A45F-614F-9200-7112E1E2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2B3D0-8292-3E4E-9ECA-805B151D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A9CDC-2C35-6847-AA98-71FF088E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B8FAD-8091-634F-B376-6CF0EAD33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30E71-4D42-1E4E-81B9-8B405434E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82EF4-B8A2-B343-87A5-F0AD673C511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B2929-E64B-314C-8A54-E81E272F7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293E3-DB8A-CC40-9F0C-5A311B125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1248C-05D5-9C42-991D-43B10B50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5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4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9538F6-34FF-024A-BB30-19F3254B3983}"/>
              </a:ext>
            </a:extLst>
          </p:cNvPr>
          <p:cNvGrpSpPr/>
          <p:nvPr/>
        </p:nvGrpSpPr>
        <p:grpSpPr>
          <a:xfrm>
            <a:off x="1441033" y="1164731"/>
            <a:ext cx="2948896" cy="1562451"/>
            <a:chOff x="14514" y="2759434"/>
            <a:chExt cx="3516829" cy="1863366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6C8EF237-579A-064A-A4C9-834012CD5B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72"/>
            <a:stretch/>
          </p:blipFill>
          <p:spPr bwMode="auto">
            <a:xfrm>
              <a:off x="14514" y="2759434"/>
              <a:ext cx="3516829" cy="1739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4B83BA-5AEA-B142-89BE-19F7DA274444}"/>
                </a:ext>
              </a:extLst>
            </p:cNvPr>
            <p:cNvSpPr/>
            <p:nvPr/>
          </p:nvSpPr>
          <p:spPr>
            <a:xfrm>
              <a:off x="762000" y="3937000"/>
              <a:ext cx="26416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B6BE7C-58B5-EC40-986F-FC295D4A9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57895"/>
            <a:ext cx="9144000" cy="1463647"/>
          </a:xfrm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657318-E86C-D347-A3A9-7929F3CB63CC}"/>
              </a:ext>
            </a:extLst>
          </p:cNvPr>
          <p:cNvGrpSpPr/>
          <p:nvPr/>
        </p:nvGrpSpPr>
        <p:grpSpPr>
          <a:xfrm>
            <a:off x="1" y="0"/>
            <a:ext cx="12191999" cy="144000"/>
            <a:chOff x="0" y="1481959"/>
            <a:chExt cx="42803762" cy="36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8AC468-48B1-7C46-AF19-8BAC3FEA2F84}"/>
                </a:ext>
              </a:extLst>
            </p:cNvPr>
            <p:cNvSpPr/>
            <p:nvPr/>
          </p:nvSpPr>
          <p:spPr>
            <a:xfrm>
              <a:off x="0" y="1481959"/>
              <a:ext cx="21401881" cy="360000"/>
            </a:xfrm>
            <a:prstGeom prst="rect">
              <a:avLst/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E1A7BA-E096-DD45-8DC1-A035B743FA67}"/>
                </a:ext>
              </a:extLst>
            </p:cNvPr>
            <p:cNvSpPr/>
            <p:nvPr/>
          </p:nvSpPr>
          <p:spPr>
            <a:xfrm>
              <a:off x="32102822" y="1481959"/>
              <a:ext cx="8025705" cy="360000"/>
            </a:xfrm>
            <a:prstGeom prst="rect">
              <a:avLst/>
            </a:prstGeom>
            <a:solidFill>
              <a:srgbClr val="C3D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F6B627-C102-E94C-B5E2-1797DE0DDC8A}"/>
                </a:ext>
              </a:extLst>
            </p:cNvPr>
            <p:cNvSpPr/>
            <p:nvPr/>
          </p:nvSpPr>
          <p:spPr>
            <a:xfrm>
              <a:off x="21401882" y="1481959"/>
              <a:ext cx="10700940" cy="360000"/>
            </a:xfrm>
            <a:prstGeom prst="rect">
              <a:avLst/>
            </a:prstGeom>
            <a:solidFill>
              <a:srgbClr val="76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ABBBEC-F581-184D-A7D8-99AD0DDE8D1F}"/>
                </a:ext>
              </a:extLst>
            </p:cNvPr>
            <p:cNvSpPr/>
            <p:nvPr/>
          </p:nvSpPr>
          <p:spPr>
            <a:xfrm>
              <a:off x="40128527" y="1481959"/>
              <a:ext cx="2675235" cy="360000"/>
            </a:xfrm>
            <a:prstGeom prst="rect">
              <a:avLst/>
            </a:prstGeom>
            <a:solidFill>
              <a:srgbClr val="A4C1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4FA867-24D9-6541-95A5-6E53305268CD}"/>
              </a:ext>
            </a:extLst>
          </p:cNvPr>
          <p:cNvGrpSpPr/>
          <p:nvPr/>
        </p:nvGrpSpPr>
        <p:grpSpPr>
          <a:xfrm>
            <a:off x="1" y="6714000"/>
            <a:ext cx="12191999" cy="144000"/>
            <a:chOff x="0" y="1481959"/>
            <a:chExt cx="42803762" cy="36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465C66-4562-8449-80F2-2EF44B8691EC}"/>
                </a:ext>
              </a:extLst>
            </p:cNvPr>
            <p:cNvSpPr/>
            <p:nvPr/>
          </p:nvSpPr>
          <p:spPr>
            <a:xfrm>
              <a:off x="0" y="1481959"/>
              <a:ext cx="21401881" cy="360000"/>
            </a:xfrm>
            <a:prstGeom prst="rect">
              <a:avLst/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E51545-DEF9-0E47-B531-93A1E9135270}"/>
                </a:ext>
              </a:extLst>
            </p:cNvPr>
            <p:cNvSpPr/>
            <p:nvPr/>
          </p:nvSpPr>
          <p:spPr>
            <a:xfrm>
              <a:off x="32102822" y="1481959"/>
              <a:ext cx="8025705" cy="360000"/>
            </a:xfrm>
            <a:prstGeom prst="rect">
              <a:avLst/>
            </a:prstGeom>
            <a:solidFill>
              <a:srgbClr val="C3D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2E14CF-A3A5-954E-A91A-7A062F2FCF11}"/>
                </a:ext>
              </a:extLst>
            </p:cNvPr>
            <p:cNvSpPr/>
            <p:nvPr/>
          </p:nvSpPr>
          <p:spPr>
            <a:xfrm>
              <a:off x="21401882" y="1481959"/>
              <a:ext cx="10700940" cy="360000"/>
            </a:xfrm>
            <a:prstGeom prst="rect">
              <a:avLst/>
            </a:prstGeom>
            <a:solidFill>
              <a:srgbClr val="76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63E043-43EB-EA40-9D64-8AD81C23B1B2}"/>
                </a:ext>
              </a:extLst>
            </p:cNvPr>
            <p:cNvSpPr/>
            <p:nvPr/>
          </p:nvSpPr>
          <p:spPr>
            <a:xfrm>
              <a:off x="40128527" y="1481959"/>
              <a:ext cx="2675235" cy="360000"/>
            </a:xfrm>
            <a:prstGeom prst="rect">
              <a:avLst/>
            </a:prstGeom>
            <a:solidFill>
              <a:srgbClr val="A4C1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8" descr="King's College London">
            <a:extLst>
              <a:ext uri="{FF2B5EF4-FFF2-40B4-BE49-F238E27FC236}">
                <a16:creationId xmlns:a16="http://schemas.microsoft.com/office/drawing/2014/main" id="{A6176CD8-117C-F34B-AC10-8B901D66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83" y="5736546"/>
            <a:ext cx="828106" cy="63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TUM Logo [Technical University of Munich] png">
            <a:extLst>
              <a:ext uri="{FF2B5EF4-FFF2-40B4-BE49-F238E27FC236}">
                <a16:creationId xmlns:a16="http://schemas.microsoft.com/office/drawing/2014/main" id="{C91DCAE2-475B-2748-A7C3-C8C9FED1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14" y="5815490"/>
            <a:ext cx="909208" cy="47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DADE9D2-080F-FF4F-BF69-9FCF50AECF36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" y="5651238"/>
            <a:ext cx="1387393" cy="710496"/>
            <a:chOff x="1169473" y="2119745"/>
            <a:chExt cx="3771317" cy="1931325"/>
          </a:xfrm>
        </p:grpSpPr>
        <p:pic>
          <p:nvPicPr>
            <p:cNvPr id="43" name="Picture 4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977EDFF5-C45D-2E49-8825-685E0C10A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9473" y="2119745"/>
              <a:ext cx="2012552" cy="1593272"/>
            </a:xfrm>
            <a:prstGeom prst="rect">
              <a:avLst/>
            </a:prstGeom>
          </p:spPr>
        </p:pic>
        <p:pic>
          <p:nvPicPr>
            <p:cNvPr id="44" name="Picture 43" descr="Logo&#10;&#10;Description automatically generated">
              <a:extLst>
                <a:ext uri="{FF2B5EF4-FFF2-40B4-BE49-F238E27FC236}">
                  <a16:creationId xmlns:a16="http://schemas.microsoft.com/office/drawing/2014/main" id="{616C706C-04F9-674B-B95A-3A29B3B8F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 b="32699"/>
            <a:stretch/>
          </p:blipFill>
          <p:spPr>
            <a:xfrm>
              <a:off x="2007170" y="3406621"/>
              <a:ext cx="2933620" cy="644449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EB77C65-38C4-314F-B13A-AABE6E019004}"/>
              </a:ext>
            </a:extLst>
          </p:cNvPr>
          <p:cNvSpPr/>
          <p:nvPr/>
        </p:nvSpPr>
        <p:spPr>
          <a:xfrm>
            <a:off x="2072639" y="3483628"/>
            <a:ext cx="8046720" cy="16386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Qiang Ma</a:t>
            </a:r>
            <a:r>
              <a:rPr lang="en-US" sz="16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1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, Liu Li</a:t>
            </a:r>
            <a:r>
              <a:rPr lang="en-US" sz="16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1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, Emma C. Robinson</a:t>
            </a:r>
            <a:r>
              <a:rPr lang="en-US" sz="16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, Bernhard Kainz</a:t>
            </a:r>
            <a:r>
              <a:rPr lang="en-US" sz="16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1,2,3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, Daniel Rueckert</a:t>
            </a:r>
            <a:r>
              <a:rPr lang="en-US" sz="16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1,4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  <a:p>
            <a:pPr algn="ctr">
              <a:lnSpc>
                <a:spcPct val="110000"/>
              </a:lnSpc>
            </a:pPr>
            <a:endParaRPr lang="en-US" sz="1400" baseline="30000" dirty="0">
              <a:solidFill>
                <a:schemeClr val="accent3">
                  <a:lumMod val="50000"/>
                </a:schemeClr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sz="1200" baseline="300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1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BioMedIA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, Department of Computing, Imperial College London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,</a:t>
            </a:r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London, 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UK</a:t>
            </a:r>
          </a:p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 </a:t>
            </a:r>
            <a:r>
              <a:rPr lang="en-US" sz="1200" baseline="300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King’s College London, London, UK  </a:t>
            </a:r>
            <a:r>
              <a:rPr lang="en-US" sz="1200" baseline="300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3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FAU Erlangen–Nürnberg, Erlangen, Germany</a:t>
            </a:r>
          </a:p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 </a:t>
            </a:r>
            <a:r>
              <a:rPr lang="en-US" sz="1200" baseline="300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4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Klinikum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rechts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der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Isar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, Technical University of Munich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, Munich, 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24771-5B72-6161-069F-4154D6FC9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5184" y="5927362"/>
            <a:ext cx="2158317" cy="237080"/>
          </a:xfrm>
          <a:prstGeom prst="rect">
            <a:avLst/>
          </a:prstGeom>
        </p:spPr>
      </p:pic>
      <p:pic>
        <p:nvPicPr>
          <p:cNvPr id="6" name="Picture 5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44EDD76E-ACDC-BBC6-DDF2-9322B1D83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5050" y="5621325"/>
            <a:ext cx="1950648" cy="861994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5C542A6D-5C72-4FC7-1E87-CD89BD0CFD7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9756" y="5580685"/>
            <a:ext cx="1292991" cy="8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56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Full Supervision vs Weak Supervision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D09D4-0DCA-0627-80DB-58E5F3F1A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737237" y="2481759"/>
            <a:ext cx="2641600" cy="2377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C999CF-E262-37BC-382C-4B1E4C4ED9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00"/>
          <a:stretch/>
        </p:blipFill>
        <p:spPr>
          <a:xfrm>
            <a:off x="6351693" y="2481759"/>
            <a:ext cx="2641600" cy="2377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FE7DF4-9CD0-99B7-EDC2-CFB9322AAF7F}"/>
              </a:ext>
            </a:extLst>
          </p:cNvPr>
          <p:cNvSpPr txBox="1"/>
          <p:nvPr/>
        </p:nvSpPr>
        <p:spPr>
          <a:xfrm>
            <a:off x="2921922" y="4962231"/>
            <a:ext cx="23761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Full Supervision</a:t>
            </a:r>
          </a:p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(</a:t>
            </a:r>
            <a:r>
              <a:rPr lang="en-US" altLang="zh-CN" sz="16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Cortical Surface)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FA02EC-85AB-EA76-F96F-8379AA1E8B59}"/>
              </a:ext>
            </a:extLst>
          </p:cNvPr>
          <p:cNvSpPr txBox="1"/>
          <p:nvPr/>
        </p:nvSpPr>
        <p:spPr>
          <a:xfrm>
            <a:off x="6514068" y="4962231"/>
            <a:ext cx="23761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Weak Supervision</a:t>
            </a:r>
          </a:p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(1mm Segmentation)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1C01C13-BFC0-338B-FC08-CC85D3E9C6BE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77017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Brain segmentations only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provide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</a:t>
            </a:r>
            <a:r>
              <a:rPr lang="zh-CN" altLang="en-US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supervision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Fail to capture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deep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cortical</a:t>
            </a:r>
            <a:r>
              <a:rPr lang="zh-CN" altLang="en-US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sulci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in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pial surface</a:t>
            </a:r>
            <a:endParaRPr lang="en-US" altLang="zh-CN" sz="18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389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Loss Function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Bidirectional Chamfer distance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is commonly used for surface reconstruction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DEF91-C5BF-1602-B6BB-CBFE07D9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269" y="1759775"/>
            <a:ext cx="8743461" cy="691528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1829E2E6-AC91-28B8-3F0F-DEFC8602464B}"/>
              </a:ext>
            </a:extLst>
          </p:cNvPr>
          <p:cNvSpPr txBox="1">
            <a:spLocks/>
          </p:cNvSpPr>
          <p:nvPr/>
        </p:nvSpPr>
        <p:spPr>
          <a:xfrm>
            <a:off x="457200" y="260604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bidirectional distance between two point sets</a:t>
            </a:r>
          </a:p>
        </p:txBody>
      </p:sp>
    </p:spTree>
    <p:extLst>
      <p:ext uri="{BB962C8B-B14F-4D97-AF65-F5344CB8AC3E}">
        <p14:creationId xmlns:p14="http://schemas.microsoft.com/office/powerpoint/2010/main" val="350088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Loss Function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Bidirectional Chamfer distance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is commonly used for surface reconstruction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DEF91-C5BF-1602-B6BB-CBFE07D9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269" y="1759775"/>
            <a:ext cx="8743461" cy="6915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A700A9-5A6E-7A1D-CB76-7588C2591FB9}"/>
              </a:ext>
            </a:extLst>
          </p:cNvPr>
          <p:cNvSpPr txBox="1"/>
          <p:nvPr/>
        </p:nvSpPr>
        <p:spPr>
          <a:xfrm>
            <a:off x="5539723" y="3829029"/>
            <a:ext cx="22495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White Matter Surface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9769A0-3A7E-18CE-B95E-E36BF9664A10}"/>
              </a:ext>
            </a:extLst>
          </p:cNvPr>
          <p:cNvGrpSpPr>
            <a:grpSpLocks noChangeAspect="1"/>
          </p:cNvGrpSpPr>
          <p:nvPr/>
        </p:nvGrpSpPr>
        <p:grpSpPr>
          <a:xfrm>
            <a:off x="3860165" y="2883974"/>
            <a:ext cx="1097280" cy="749793"/>
            <a:chOff x="4183871" y="4670147"/>
            <a:chExt cx="574696" cy="392701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11A31FCF-0B6E-F5F8-B990-F1A3008EBC62}"/>
                </a:ext>
              </a:extLst>
            </p:cNvPr>
            <p:cNvSpPr/>
            <p:nvPr/>
          </p:nvSpPr>
          <p:spPr>
            <a:xfrm rot="5400000">
              <a:off x="4118341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DA46ACCE-EE70-6C04-9AAF-AE82A3D57F6B}"/>
                </a:ext>
              </a:extLst>
            </p:cNvPr>
            <p:cNvSpPr/>
            <p:nvPr/>
          </p:nvSpPr>
          <p:spPr>
            <a:xfrm rot="16200000">
              <a:off x="4431395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7F920A5-00CE-18D3-FF19-921644F6DF44}"/>
              </a:ext>
            </a:extLst>
          </p:cNvPr>
          <p:cNvSpPr>
            <a:spLocks noChangeAspect="1"/>
          </p:cNvSpPr>
          <p:nvPr/>
        </p:nvSpPr>
        <p:spPr>
          <a:xfrm>
            <a:off x="3237080" y="3163426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F7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8C33B2-B41A-1DC3-D0F1-B2D072F5E000}"/>
              </a:ext>
            </a:extLst>
          </p:cNvPr>
          <p:cNvSpPr txBox="1"/>
          <p:nvPr/>
        </p:nvSpPr>
        <p:spPr>
          <a:xfrm>
            <a:off x="3731798" y="5854706"/>
            <a:ext cx="1371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Brain MRI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7F9E2-5606-9C51-786B-B6622B85B05A}"/>
              </a:ext>
            </a:extLst>
          </p:cNvPr>
          <p:cNvSpPr txBox="1"/>
          <p:nvPr/>
        </p:nvSpPr>
        <p:spPr>
          <a:xfrm>
            <a:off x="7522320" y="5851631"/>
            <a:ext cx="3116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Segmentation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C6C66-0371-B635-4709-F84BA06D2501}"/>
              </a:ext>
            </a:extLst>
          </p:cNvPr>
          <p:cNvGrpSpPr>
            <a:grpSpLocks noChangeAspect="1"/>
          </p:cNvGrpSpPr>
          <p:nvPr/>
        </p:nvGrpSpPr>
        <p:grpSpPr>
          <a:xfrm>
            <a:off x="7598677" y="3163426"/>
            <a:ext cx="524033" cy="228600"/>
            <a:chOff x="8496450" y="3446178"/>
            <a:chExt cx="628915" cy="274353"/>
          </a:xfrm>
        </p:grpSpPr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2091B972-97C5-EBD0-8AA9-8A553E487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6453" y="3446178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89108C98-5FCA-DA0B-A5D2-2305553511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496450" y="3446211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</p:grpSp>
      <p:pic>
        <p:nvPicPr>
          <p:cNvPr id="47" name="Picture 4">
            <a:extLst>
              <a:ext uri="{FF2B5EF4-FFF2-40B4-BE49-F238E27FC236}">
                <a16:creationId xmlns:a16="http://schemas.microsoft.com/office/drawing/2014/main" id="{6DD60FCB-58F5-1F2A-E5AA-A42AF6EF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984" y="4568001"/>
            <a:ext cx="1828800" cy="14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>
            <a:extLst>
              <a:ext uri="{FF2B5EF4-FFF2-40B4-BE49-F238E27FC236}">
                <a16:creationId xmlns:a16="http://schemas.microsoft.com/office/drawing/2014/main" id="{1D804D38-6958-712B-9B03-57F6BABB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98" y="4779780"/>
            <a:ext cx="1371600" cy="108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A192E58-7942-C9AB-A635-FE7D0E21C52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5618" y="2746807"/>
            <a:ext cx="1463040" cy="1024128"/>
          </a:xfrm>
          <a:prstGeom prst="rect">
            <a:avLst/>
          </a:prstGeom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381514D-FE15-834A-F893-9F042D95BA1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691" y="2678154"/>
            <a:ext cx="1645920" cy="1152144"/>
          </a:xfrm>
          <a:prstGeom prst="rect">
            <a:avLst/>
          </a:prstGeom>
          <a:effectLst/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C2612B4-912D-A55E-2F45-ACD7B6475B6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7858" y="2653739"/>
            <a:ext cx="1645920" cy="1152144"/>
          </a:xfrm>
          <a:prstGeom prst="rect">
            <a:avLst/>
          </a:prstGeom>
          <a:effectLst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9FC38A3-78DB-8B30-34A5-6A3772ED4F3C}"/>
              </a:ext>
            </a:extLst>
          </p:cNvPr>
          <p:cNvSpPr txBox="1"/>
          <p:nvPr/>
        </p:nvSpPr>
        <p:spPr>
          <a:xfrm>
            <a:off x="1230632" y="3831735"/>
            <a:ext cx="18930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Initial Surface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CDCC76-7A1D-7B7D-B52F-74402C5E22F6}"/>
              </a:ext>
            </a:extLst>
          </p:cNvPr>
          <p:cNvSpPr>
            <a:spLocks noChangeAspect="1"/>
          </p:cNvSpPr>
          <p:nvPr/>
        </p:nvSpPr>
        <p:spPr>
          <a:xfrm rot="16200000">
            <a:off x="4234718" y="4302477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93A27AF5-435C-245F-C0E1-9A9E804EAD0E}"/>
              </a:ext>
            </a:extLst>
          </p:cNvPr>
          <p:cNvSpPr>
            <a:spLocks noChangeAspect="1"/>
          </p:cNvSpPr>
          <p:nvPr/>
        </p:nvSpPr>
        <p:spPr>
          <a:xfrm>
            <a:off x="5218591" y="3163426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A9B87F-B7AD-CFF5-50B3-58868F00DA65}"/>
              </a:ext>
            </a:extLst>
          </p:cNvPr>
          <p:cNvSpPr txBox="1"/>
          <p:nvPr/>
        </p:nvSpPr>
        <p:spPr>
          <a:xfrm>
            <a:off x="7956045" y="3832703"/>
            <a:ext cx="22495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Boundary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0FDA2F-4EBB-F5A9-CC85-95F67798568F}"/>
              </a:ext>
            </a:extLst>
          </p:cNvPr>
          <p:cNvSpPr txBox="1"/>
          <p:nvPr/>
        </p:nvSpPr>
        <p:spPr>
          <a:xfrm>
            <a:off x="3379652" y="3829029"/>
            <a:ext cx="20758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Deep Neural Network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CF05748-8973-9B2F-849E-FA990C39F18F}"/>
              </a:ext>
            </a:extLst>
          </p:cNvPr>
          <p:cNvSpPr>
            <a:spLocks noChangeAspect="1"/>
          </p:cNvSpPr>
          <p:nvPr/>
        </p:nvSpPr>
        <p:spPr>
          <a:xfrm rot="16200000">
            <a:off x="8886504" y="4297543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85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69175-36F8-724E-36A0-CF0942CF47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7857" y="2637826"/>
            <a:ext cx="1645920" cy="1165860"/>
          </a:xfrm>
          <a:prstGeom prst="rect">
            <a:avLst/>
          </a:prstGeom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381514D-FE15-834A-F893-9F042D95BA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535" y="2678154"/>
            <a:ext cx="1645920" cy="1152144"/>
          </a:xfrm>
          <a:prstGeom prst="rect">
            <a:avLst/>
          </a:prstGeom>
          <a:effectLst/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Loss Function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Bidirectional Chamfer distance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is commonly used for surface reconstruction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DEF91-C5BF-1602-B6BB-CBFE07D9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269" y="1759775"/>
            <a:ext cx="8743461" cy="69152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B9769A0-3A7E-18CE-B95E-E36BF9664A10}"/>
              </a:ext>
            </a:extLst>
          </p:cNvPr>
          <p:cNvGrpSpPr>
            <a:grpSpLocks noChangeAspect="1"/>
          </p:cNvGrpSpPr>
          <p:nvPr/>
        </p:nvGrpSpPr>
        <p:grpSpPr>
          <a:xfrm>
            <a:off x="3860165" y="2883974"/>
            <a:ext cx="1097280" cy="749793"/>
            <a:chOff x="4183871" y="4670147"/>
            <a:chExt cx="574696" cy="392701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11A31FCF-0B6E-F5F8-B990-F1A3008EBC62}"/>
                </a:ext>
              </a:extLst>
            </p:cNvPr>
            <p:cNvSpPr/>
            <p:nvPr/>
          </p:nvSpPr>
          <p:spPr>
            <a:xfrm rot="5400000">
              <a:off x="4118341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DA46ACCE-EE70-6C04-9AAF-AE82A3D57F6B}"/>
                </a:ext>
              </a:extLst>
            </p:cNvPr>
            <p:cNvSpPr/>
            <p:nvPr/>
          </p:nvSpPr>
          <p:spPr>
            <a:xfrm rot="16200000">
              <a:off x="4431395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7F920A5-00CE-18D3-FF19-921644F6DF44}"/>
              </a:ext>
            </a:extLst>
          </p:cNvPr>
          <p:cNvSpPr>
            <a:spLocks noChangeAspect="1"/>
          </p:cNvSpPr>
          <p:nvPr/>
        </p:nvSpPr>
        <p:spPr>
          <a:xfrm>
            <a:off x="3237080" y="3163426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F7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8C33B2-B41A-1DC3-D0F1-B2D072F5E000}"/>
              </a:ext>
            </a:extLst>
          </p:cNvPr>
          <p:cNvSpPr txBox="1"/>
          <p:nvPr/>
        </p:nvSpPr>
        <p:spPr>
          <a:xfrm>
            <a:off x="3731798" y="5854706"/>
            <a:ext cx="1371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Brain MRI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7F9E2-5606-9C51-786B-B6622B85B05A}"/>
              </a:ext>
            </a:extLst>
          </p:cNvPr>
          <p:cNvSpPr txBox="1"/>
          <p:nvPr/>
        </p:nvSpPr>
        <p:spPr>
          <a:xfrm>
            <a:off x="7522320" y="5851631"/>
            <a:ext cx="3116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Segmentation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8C6C66-0371-B635-4709-F84BA06D2501}"/>
              </a:ext>
            </a:extLst>
          </p:cNvPr>
          <p:cNvGrpSpPr>
            <a:grpSpLocks noChangeAspect="1"/>
          </p:cNvGrpSpPr>
          <p:nvPr/>
        </p:nvGrpSpPr>
        <p:grpSpPr>
          <a:xfrm>
            <a:off x="7598677" y="3163426"/>
            <a:ext cx="524033" cy="228600"/>
            <a:chOff x="8496450" y="3446178"/>
            <a:chExt cx="628915" cy="274353"/>
          </a:xfrm>
        </p:grpSpPr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2091B972-97C5-EBD0-8AA9-8A553E487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6453" y="3446178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89108C98-5FCA-DA0B-A5D2-23055535115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496450" y="3446211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</p:grpSp>
      <p:pic>
        <p:nvPicPr>
          <p:cNvPr id="47" name="Picture 4">
            <a:extLst>
              <a:ext uri="{FF2B5EF4-FFF2-40B4-BE49-F238E27FC236}">
                <a16:creationId xmlns:a16="http://schemas.microsoft.com/office/drawing/2014/main" id="{6DD60FCB-58F5-1F2A-E5AA-A42AF6EF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984" y="4568001"/>
            <a:ext cx="1828800" cy="14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>
            <a:extLst>
              <a:ext uri="{FF2B5EF4-FFF2-40B4-BE49-F238E27FC236}">
                <a16:creationId xmlns:a16="http://schemas.microsoft.com/office/drawing/2014/main" id="{1D804D38-6958-712B-9B03-57F6BABB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98" y="4779780"/>
            <a:ext cx="1371600" cy="108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9FC38A3-78DB-8B30-34A5-6A3772ED4F3C}"/>
              </a:ext>
            </a:extLst>
          </p:cNvPr>
          <p:cNvSpPr txBox="1"/>
          <p:nvPr/>
        </p:nvSpPr>
        <p:spPr>
          <a:xfrm>
            <a:off x="1230632" y="3831735"/>
            <a:ext cx="18930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Initial Surface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CDCC76-7A1D-7B7D-B52F-74402C5E22F6}"/>
              </a:ext>
            </a:extLst>
          </p:cNvPr>
          <p:cNvSpPr>
            <a:spLocks noChangeAspect="1"/>
          </p:cNvSpPr>
          <p:nvPr/>
        </p:nvSpPr>
        <p:spPr>
          <a:xfrm rot="16200000">
            <a:off x="4234718" y="4302477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93A27AF5-435C-245F-C0E1-9A9E804EAD0E}"/>
              </a:ext>
            </a:extLst>
          </p:cNvPr>
          <p:cNvSpPr>
            <a:spLocks noChangeAspect="1"/>
          </p:cNvSpPr>
          <p:nvPr/>
        </p:nvSpPr>
        <p:spPr>
          <a:xfrm>
            <a:off x="5218591" y="3163426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A9B87F-B7AD-CFF5-50B3-58868F00DA65}"/>
              </a:ext>
            </a:extLst>
          </p:cNvPr>
          <p:cNvSpPr txBox="1"/>
          <p:nvPr/>
        </p:nvSpPr>
        <p:spPr>
          <a:xfrm>
            <a:off x="7956045" y="3832703"/>
            <a:ext cx="22495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Boundary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0FDA2F-4EBB-F5A9-CC85-95F67798568F}"/>
              </a:ext>
            </a:extLst>
          </p:cNvPr>
          <p:cNvSpPr txBox="1"/>
          <p:nvPr/>
        </p:nvSpPr>
        <p:spPr>
          <a:xfrm>
            <a:off x="3379652" y="3829029"/>
            <a:ext cx="20758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Deep Neural Network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CF05748-8973-9B2F-849E-FA990C39F18F}"/>
              </a:ext>
            </a:extLst>
          </p:cNvPr>
          <p:cNvSpPr>
            <a:spLocks noChangeAspect="1"/>
          </p:cNvSpPr>
          <p:nvPr/>
        </p:nvSpPr>
        <p:spPr>
          <a:xfrm rot="16200000">
            <a:off x="8886504" y="4297543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F45EB-84A8-9521-2346-4969DDAFB9F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691" y="2641421"/>
            <a:ext cx="1645920" cy="116586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9EDEBC-061B-4A12-A36B-3F6E461B8E25}"/>
              </a:ext>
            </a:extLst>
          </p:cNvPr>
          <p:cNvSpPr txBox="1"/>
          <p:nvPr/>
        </p:nvSpPr>
        <p:spPr>
          <a:xfrm>
            <a:off x="5539723" y="3829029"/>
            <a:ext cx="22495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Pial Surface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Loss Function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Bidirectional Chamfer distance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is commonly used for surface reconstruction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E7DF4-9CD0-99B7-EDC2-CFB9322AAF7F}"/>
              </a:ext>
            </a:extLst>
          </p:cNvPr>
          <p:cNvSpPr txBox="1"/>
          <p:nvPr/>
        </p:nvSpPr>
        <p:spPr>
          <a:xfrm>
            <a:off x="4572000" y="5760720"/>
            <a:ext cx="304730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Bi-Chamfer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DEF91-C5BF-1602-B6BB-CBFE07D9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269" y="1759775"/>
            <a:ext cx="8743461" cy="6915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732B8-F142-1937-F654-B5B4FB014FAA}"/>
              </a:ext>
            </a:extLst>
          </p:cNvPr>
          <p:cNvGrpSpPr/>
          <p:nvPr/>
        </p:nvGrpSpPr>
        <p:grpSpPr>
          <a:xfrm>
            <a:off x="4754880" y="3291840"/>
            <a:ext cx="2641599" cy="2377439"/>
            <a:chOff x="5029200" y="2468880"/>
            <a:chExt cx="1828800" cy="1645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AFF922-5FCD-7CE1-78F9-8B2BB5419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000"/>
            <a:stretch/>
          </p:blipFill>
          <p:spPr>
            <a:xfrm>
              <a:off x="5029200" y="2468880"/>
              <a:ext cx="1828800" cy="164592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73C0C6-12AC-4131-C303-BC829061E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3781" y="3380354"/>
              <a:ext cx="224653" cy="97291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3463DAD-A429-BEFE-1F17-0BCF918B3B51}"/>
                </a:ext>
              </a:extLst>
            </p:cNvPr>
            <p:cNvCxnSpPr>
              <a:cxnSpLocks/>
            </p:cNvCxnSpPr>
            <p:nvPr/>
          </p:nvCxnSpPr>
          <p:spPr>
            <a:xfrm>
              <a:off x="6075357" y="3361440"/>
              <a:ext cx="225240" cy="135118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918616-D6A6-D425-D333-D12C0B8543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3383" y="2972957"/>
              <a:ext cx="0" cy="270237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F32CDC-C783-6DAD-59A2-03EFC656E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880" y="3171381"/>
              <a:ext cx="0" cy="270237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C6C0A2-ABFC-8803-5FE8-7092F06DC182}"/>
                </a:ext>
              </a:extLst>
            </p:cNvPr>
            <p:cNvCxnSpPr>
              <a:cxnSpLocks/>
            </p:cNvCxnSpPr>
            <p:nvPr/>
          </p:nvCxnSpPr>
          <p:spPr>
            <a:xfrm>
              <a:off x="6236945" y="3079498"/>
              <a:ext cx="186336" cy="183765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396DC2-38CF-D62F-BED8-EB59AF0069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0904" y="3477645"/>
              <a:ext cx="105456" cy="440535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DA29135-F3B8-DEFE-D538-2C1C42CEF3BF}"/>
                </a:ext>
              </a:extLst>
            </p:cNvPr>
            <p:cNvCxnSpPr>
              <a:cxnSpLocks/>
            </p:cNvCxnSpPr>
            <p:nvPr/>
          </p:nvCxnSpPr>
          <p:spPr>
            <a:xfrm>
              <a:off x="5192722" y="3234180"/>
              <a:ext cx="154218" cy="254520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1BE12C-E0B5-AA39-D366-0880BF8CE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0894" y="3157420"/>
              <a:ext cx="178204" cy="270238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D81DA2C-9B43-1ABC-79E9-EB924366B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5508" y="2996121"/>
              <a:ext cx="148169" cy="267142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3BDA56A-7035-B1D8-58EF-EE859B468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2160" y="3415411"/>
              <a:ext cx="146456" cy="454725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3CDC027-B800-C134-AE03-984CA68891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7940" y="3415411"/>
              <a:ext cx="138678" cy="454725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A4D82286-B09B-4177-834C-4F450286175F}"/>
              </a:ext>
            </a:extLst>
          </p:cNvPr>
          <p:cNvSpPr txBox="1">
            <a:spLocks/>
          </p:cNvSpPr>
          <p:nvPr/>
        </p:nvSpPr>
        <p:spPr>
          <a:xfrm>
            <a:off x="457200" y="260604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fail to capture cortical sulci in pial surface</a:t>
            </a:r>
          </a:p>
        </p:txBody>
      </p:sp>
    </p:spTree>
    <p:extLst>
      <p:ext uri="{BB962C8B-B14F-4D97-AF65-F5344CB8AC3E}">
        <p14:creationId xmlns:p14="http://schemas.microsoft.com/office/powerpoint/2010/main" val="211521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4F85D9F-4008-3DDA-55AD-5F45D451DD06}"/>
              </a:ext>
            </a:extLst>
          </p:cNvPr>
          <p:cNvGrpSpPr/>
          <p:nvPr/>
        </p:nvGrpSpPr>
        <p:grpSpPr>
          <a:xfrm>
            <a:off x="4754880" y="3291840"/>
            <a:ext cx="2641599" cy="2377439"/>
            <a:chOff x="6856576" y="2468655"/>
            <a:chExt cx="1828800" cy="16459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930DA6-34D4-218B-B067-88A412E39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000"/>
            <a:stretch/>
          </p:blipFill>
          <p:spPr>
            <a:xfrm>
              <a:off x="6856576" y="2468655"/>
              <a:ext cx="1828800" cy="1645920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38C3DD3-92C2-F9A6-B1D5-F3F36F27D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9040" y="3380129"/>
              <a:ext cx="224653" cy="97291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E93D08-5FC2-102B-82A5-C84987558E99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16" y="3361215"/>
              <a:ext cx="225240" cy="135118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62B060-CD22-B2A5-3E99-B574CE5856C1}"/>
                </a:ext>
              </a:extLst>
            </p:cNvPr>
            <p:cNvCxnSpPr>
              <a:cxnSpLocks/>
            </p:cNvCxnSpPr>
            <p:nvPr/>
          </p:nvCxnSpPr>
          <p:spPr>
            <a:xfrm>
              <a:off x="8072204" y="3079273"/>
              <a:ext cx="186336" cy="183765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934D70-16A6-884E-B611-E0F8E2E41927}"/>
                </a:ext>
              </a:extLst>
            </p:cNvPr>
            <p:cNvCxnSpPr>
              <a:cxnSpLocks/>
            </p:cNvCxnSpPr>
            <p:nvPr/>
          </p:nvCxnSpPr>
          <p:spPr>
            <a:xfrm>
              <a:off x="7027981" y="3233955"/>
              <a:ext cx="154218" cy="254520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515EED8-7BFE-E101-C6AD-8F2E3542F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6153" y="3157195"/>
              <a:ext cx="178204" cy="270238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2AC2301-AB30-D190-4693-86075AA58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0767" y="2995896"/>
              <a:ext cx="148169" cy="267142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532B5C-FF9C-F416-BD2E-005A2651C70E}"/>
                </a:ext>
              </a:extLst>
            </p:cNvPr>
            <p:cNvCxnSpPr>
              <a:cxnSpLocks/>
            </p:cNvCxnSpPr>
            <p:nvPr/>
          </p:nvCxnSpPr>
          <p:spPr>
            <a:xfrm>
              <a:off x="7318233" y="3156496"/>
              <a:ext cx="11550" cy="285122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5DF9D6-B367-4240-5A36-9C33ADB76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8878" y="2937976"/>
              <a:ext cx="332" cy="275883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AA2E0B-215B-FC0F-5D04-0A673336F26E}"/>
                </a:ext>
              </a:extLst>
            </p:cNvPr>
            <p:cNvCxnSpPr>
              <a:cxnSpLocks/>
            </p:cNvCxnSpPr>
            <p:nvPr/>
          </p:nvCxnSpPr>
          <p:spPr>
            <a:xfrm>
              <a:off x="6869377" y="3415411"/>
              <a:ext cx="231678" cy="136847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Loss Function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Boundary Loss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deforms input surface towards segmentation boundary without affecting sulci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E7DF4-9CD0-99B7-EDC2-CFB9322AAF7F}"/>
              </a:ext>
            </a:extLst>
          </p:cNvPr>
          <p:cNvSpPr txBox="1"/>
          <p:nvPr/>
        </p:nvSpPr>
        <p:spPr>
          <a:xfrm>
            <a:off x="4572001" y="5760720"/>
            <a:ext cx="30026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Boundary Loss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2E9D38E-CDB0-D26A-E776-694F7086F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924" y="1728585"/>
            <a:ext cx="6129283" cy="76507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0C592741-B75B-68B5-3654-20DD9D17F147}"/>
              </a:ext>
            </a:extLst>
          </p:cNvPr>
          <p:cNvSpPr txBox="1">
            <a:spLocks/>
          </p:cNvSpPr>
          <p:nvPr/>
        </p:nvSpPr>
        <p:spPr>
          <a:xfrm>
            <a:off x="457200" y="260604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single-directional Chamfer distance from </a:t>
            </a: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to prediction</a:t>
            </a:r>
          </a:p>
        </p:txBody>
      </p:sp>
    </p:spTree>
    <p:extLst>
      <p:ext uri="{BB962C8B-B14F-4D97-AF65-F5344CB8AC3E}">
        <p14:creationId xmlns:p14="http://schemas.microsoft.com/office/powerpoint/2010/main" val="343297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400A550-BBA5-3D99-E32C-ECAFD094CCE1}"/>
              </a:ext>
            </a:extLst>
          </p:cNvPr>
          <p:cNvGrpSpPr/>
          <p:nvPr/>
        </p:nvGrpSpPr>
        <p:grpSpPr>
          <a:xfrm>
            <a:off x="4754880" y="3291840"/>
            <a:ext cx="2641598" cy="2377438"/>
            <a:chOff x="8686800" y="2468880"/>
            <a:chExt cx="1828800" cy="16459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7F5B9-9200-B40B-9DED-BA7FA35E2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000"/>
            <a:stretch/>
          </p:blipFill>
          <p:spPr>
            <a:xfrm>
              <a:off x="8686800" y="2468880"/>
              <a:ext cx="1828800" cy="164592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649CF8-9614-4FDD-68B6-84DD54F51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86289" y="3642764"/>
              <a:ext cx="239460" cy="18194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DFDD4A-8FE4-29FD-6BEF-E04299499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9133" y="3603424"/>
              <a:ext cx="168662" cy="111516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1BCCDC-3742-07E1-597C-26A9C6F375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6313" y="3203362"/>
              <a:ext cx="121026" cy="225212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6B320B-55FD-579D-AC24-69CF7EA4E9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4383" y="3607296"/>
              <a:ext cx="170147" cy="58236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8664E6-32D4-6ED6-D611-EF2D22461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3739" y="3648382"/>
              <a:ext cx="143861" cy="68292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F5797-D6A0-0943-7AA2-885834660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889" y="3282288"/>
              <a:ext cx="61937" cy="150003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7E4C20-BEF2-CA0A-B1EE-BAD4DC3B7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6358" y="3007698"/>
              <a:ext cx="160090" cy="229477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23446E-9A26-6025-399D-FB35BEFA6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6358" y="3129467"/>
              <a:ext cx="105892" cy="109764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5F99916-7345-1343-8E78-0E386F3655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12369" y="3203362"/>
              <a:ext cx="201265" cy="157853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2BB103-2A46-5301-C4AB-A0DA23B1C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67900" y="3291615"/>
              <a:ext cx="181067" cy="83247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6CB8B65-FE18-37C9-94E0-C05BF4F70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289" y="3770170"/>
              <a:ext cx="0" cy="185880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7B8304-8ADE-E5F9-808C-2EC0A550C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1525" y="3816350"/>
              <a:ext cx="24764" cy="167018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574CAAA-7761-FD41-00B0-1CE930FA32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0755" y="3291615"/>
              <a:ext cx="155329" cy="237981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E5EB08-9813-712B-2B90-F7EA07343C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35221" y="3432093"/>
              <a:ext cx="144638" cy="110640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Loss Function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Inflation Loss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guides the input surface to inflate along the normal direction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E7DF4-9CD0-99B7-EDC2-CFB9322AAF7F}"/>
              </a:ext>
            </a:extLst>
          </p:cNvPr>
          <p:cNvSpPr txBox="1"/>
          <p:nvPr/>
        </p:nvSpPr>
        <p:spPr>
          <a:xfrm>
            <a:off x="4572000" y="5760720"/>
            <a:ext cx="304730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Inflation Loss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97FF3F3-F18C-F4A4-8687-B03E176D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369" y="1727369"/>
            <a:ext cx="7113131" cy="782444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18561DCA-2012-113D-CB3D-70FBBD9DBB1B}"/>
              </a:ext>
            </a:extLst>
          </p:cNvPr>
          <p:cNvSpPr txBox="1">
            <a:spLocks/>
          </p:cNvSpPr>
          <p:nvPr/>
        </p:nvSpPr>
        <p:spPr>
          <a:xfrm>
            <a:off x="457200" y="260604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cosine similarity between vertex displacement and normal vector</a:t>
            </a:r>
          </a:p>
        </p:txBody>
      </p:sp>
    </p:spTree>
    <p:extLst>
      <p:ext uri="{BB962C8B-B14F-4D97-AF65-F5344CB8AC3E}">
        <p14:creationId xmlns:p14="http://schemas.microsoft.com/office/powerpoint/2010/main" val="318529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400A550-BBA5-3D99-E32C-ECAFD094CCE1}"/>
              </a:ext>
            </a:extLst>
          </p:cNvPr>
          <p:cNvGrpSpPr/>
          <p:nvPr/>
        </p:nvGrpSpPr>
        <p:grpSpPr>
          <a:xfrm>
            <a:off x="6745368" y="2602654"/>
            <a:ext cx="2641598" cy="2377438"/>
            <a:chOff x="8686800" y="2468880"/>
            <a:chExt cx="1828800" cy="16459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7F5B9-9200-B40B-9DED-BA7FA35E2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000"/>
            <a:stretch/>
          </p:blipFill>
          <p:spPr>
            <a:xfrm>
              <a:off x="8686800" y="2468880"/>
              <a:ext cx="1828800" cy="164592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649CF8-9614-4FDD-68B6-84DD54F51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86289" y="3642764"/>
              <a:ext cx="239460" cy="18194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DFDD4A-8FE4-29FD-6BEF-E04299499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9133" y="3603424"/>
              <a:ext cx="168662" cy="111516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1BCCDC-3742-07E1-597C-26A9C6F375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6313" y="3203362"/>
              <a:ext cx="121026" cy="225212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6B320B-55FD-579D-AC24-69CF7EA4E9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4383" y="3607296"/>
              <a:ext cx="170147" cy="58236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8664E6-32D4-6ED6-D611-EF2D22461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3739" y="3648382"/>
              <a:ext cx="143861" cy="68292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EF5797-D6A0-0943-7AA2-885834660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889" y="3282288"/>
              <a:ext cx="61937" cy="150003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7E4C20-BEF2-CA0A-B1EE-BAD4DC3B7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6358" y="3007698"/>
              <a:ext cx="160090" cy="229477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23446E-9A26-6025-399D-FB35BEFA6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6358" y="3129467"/>
              <a:ext cx="105892" cy="109764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5F99916-7345-1343-8E78-0E386F3655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12369" y="3203362"/>
              <a:ext cx="201265" cy="157853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2BB103-2A46-5301-C4AB-A0DA23B1C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67900" y="3291615"/>
              <a:ext cx="181067" cy="83247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6CB8B65-FE18-37C9-94E0-C05BF4F70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289" y="3770170"/>
              <a:ext cx="0" cy="185880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7B8304-8ADE-E5F9-808C-2EC0A550C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1525" y="3816350"/>
              <a:ext cx="24764" cy="167018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574CAAA-7761-FD41-00B0-1CE930FA32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0755" y="3291615"/>
              <a:ext cx="155329" cy="237981"/>
            </a:xfrm>
            <a:prstGeom prst="straightConnector1">
              <a:avLst/>
            </a:prstGeom>
            <a:ln w="349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E5EB08-9813-712B-2B90-F7EA07343C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35221" y="3432093"/>
              <a:ext cx="144638" cy="110640"/>
            </a:xfrm>
            <a:prstGeom prst="straightConnector1">
              <a:avLst/>
            </a:prstGeom>
            <a:ln w="34925">
              <a:solidFill>
                <a:srgbClr val="09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Loss Function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Final Loss = Boundary Loss + Inflation Loss + Regularization Terms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E7DF4-9CD0-99B7-EDC2-CFB9322AAF7F}"/>
              </a:ext>
            </a:extLst>
          </p:cNvPr>
          <p:cNvSpPr txBox="1"/>
          <p:nvPr/>
        </p:nvSpPr>
        <p:spPr>
          <a:xfrm>
            <a:off x="4573857" y="3257586"/>
            <a:ext cx="304730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F2A1A5-1107-3419-679C-B0765168EFF7}"/>
              </a:ext>
            </a:extLst>
          </p:cNvPr>
          <p:cNvGrpSpPr/>
          <p:nvPr/>
        </p:nvGrpSpPr>
        <p:grpSpPr>
          <a:xfrm>
            <a:off x="2805035" y="2602653"/>
            <a:ext cx="2641599" cy="2377439"/>
            <a:chOff x="6856576" y="2468655"/>
            <a:chExt cx="1828800" cy="16459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A38FA4-AFA3-DD6A-923A-88EB4C030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000"/>
            <a:stretch/>
          </p:blipFill>
          <p:spPr>
            <a:xfrm>
              <a:off x="6856576" y="2468655"/>
              <a:ext cx="1828800" cy="164592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0460C28-25CC-264F-A428-FD4FF899C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9040" y="3380129"/>
              <a:ext cx="224653" cy="97291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A1FD177-8524-CC24-22D5-F47560AFCE8F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16" y="3361215"/>
              <a:ext cx="225240" cy="135118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D60D33-5349-EA48-4F9C-A66CAAD478A6}"/>
                </a:ext>
              </a:extLst>
            </p:cNvPr>
            <p:cNvCxnSpPr>
              <a:cxnSpLocks/>
            </p:cNvCxnSpPr>
            <p:nvPr/>
          </p:nvCxnSpPr>
          <p:spPr>
            <a:xfrm>
              <a:off x="8072204" y="3079273"/>
              <a:ext cx="186336" cy="183765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AEA649-4EED-5EE2-845D-E4AFB6C58C68}"/>
                </a:ext>
              </a:extLst>
            </p:cNvPr>
            <p:cNvCxnSpPr>
              <a:cxnSpLocks/>
            </p:cNvCxnSpPr>
            <p:nvPr/>
          </p:nvCxnSpPr>
          <p:spPr>
            <a:xfrm>
              <a:off x="7027981" y="3233955"/>
              <a:ext cx="154218" cy="254520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DB8C82E-6D60-DCDA-BE25-40A386C1B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6153" y="3157195"/>
              <a:ext cx="178204" cy="270238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E276E2-EB9F-33D1-F597-8890834C9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0767" y="2995896"/>
              <a:ext cx="148169" cy="267142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9C5524-8DB0-18BD-4A88-8FEEC93B8C67}"/>
                </a:ext>
              </a:extLst>
            </p:cNvPr>
            <p:cNvCxnSpPr>
              <a:cxnSpLocks/>
            </p:cNvCxnSpPr>
            <p:nvPr/>
          </p:nvCxnSpPr>
          <p:spPr>
            <a:xfrm>
              <a:off x="7318233" y="3156496"/>
              <a:ext cx="11550" cy="285122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CF6635-FCDC-78E2-F959-AB2601086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8878" y="2937976"/>
              <a:ext cx="332" cy="275883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C05C71-A1E9-5902-5C5B-90533D925294}"/>
                </a:ext>
              </a:extLst>
            </p:cNvPr>
            <p:cNvCxnSpPr>
              <a:cxnSpLocks/>
            </p:cNvCxnSpPr>
            <p:nvPr/>
          </p:nvCxnSpPr>
          <p:spPr>
            <a:xfrm>
              <a:off x="6869377" y="3415411"/>
              <a:ext cx="231678" cy="136847"/>
            </a:xfrm>
            <a:prstGeom prst="straightConnector1">
              <a:avLst/>
            </a:prstGeom>
            <a:ln w="349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93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CoSeg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Learning cortical surface reconstruction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by brain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segmentations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2AAB6-D175-58A9-09FE-10DD11D4DD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7642" y="2259545"/>
            <a:ext cx="1645920" cy="116586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F7900-E4A0-5E53-5A7A-AED90651FE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1320" y="2299873"/>
            <a:ext cx="1645920" cy="1152144"/>
          </a:xfrm>
          <a:prstGeom prst="rect">
            <a:avLst/>
          </a:prstGeom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3FA473D-BB6A-8FB0-4D18-C3277B73A56F}"/>
              </a:ext>
            </a:extLst>
          </p:cNvPr>
          <p:cNvGrpSpPr>
            <a:grpSpLocks noChangeAspect="1"/>
          </p:cNvGrpSpPr>
          <p:nvPr/>
        </p:nvGrpSpPr>
        <p:grpSpPr>
          <a:xfrm>
            <a:off x="4039950" y="2505693"/>
            <a:ext cx="1097280" cy="749793"/>
            <a:chOff x="4183871" y="4670147"/>
            <a:chExt cx="574696" cy="392701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6D8CFA9-CD09-8667-C1F4-DA64B61BD459}"/>
                </a:ext>
              </a:extLst>
            </p:cNvPr>
            <p:cNvSpPr/>
            <p:nvPr/>
          </p:nvSpPr>
          <p:spPr>
            <a:xfrm rot="5400000">
              <a:off x="4118341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D5C53632-EF25-D8A8-EE42-EC988BC0ECD4}"/>
                </a:ext>
              </a:extLst>
            </p:cNvPr>
            <p:cNvSpPr/>
            <p:nvPr/>
          </p:nvSpPr>
          <p:spPr>
            <a:xfrm rot="16200000">
              <a:off x="4431395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ight Arrow 7">
            <a:extLst>
              <a:ext uri="{FF2B5EF4-FFF2-40B4-BE49-F238E27FC236}">
                <a16:creationId xmlns:a16="http://schemas.microsoft.com/office/drawing/2014/main" id="{4C46DD92-60F3-E971-9FBB-5C35FF44EB32}"/>
              </a:ext>
            </a:extLst>
          </p:cNvPr>
          <p:cNvSpPr>
            <a:spLocks noChangeAspect="1"/>
          </p:cNvSpPr>
          <p:nvPr/>
        </p:nvSpPr>
        <p:spPr>
          <a:xfrm>
            <a:off x="3416865" y="2785145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F7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FFB40-545D-67FE-9461-35483A59E150}"/>
              </a:ext>
            </a:extLst>
          </p:cNvPr>
          <p:cNvSpPr txBox="1"/>
          <p:nvPr/>
        </p:nvSpPr>
        <p:spPr>
          <a:xfrm>
            <a:off x="3911583" y="5476425"/>
            <a:ext cx="1371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Brain MRI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38098-2983-BB1B-8C07-E4B76FD38465}"/>
              </a:ext>
            </a:extLst>
          </p:cNvPr>
          <p:cNvSpPr txBox="1"/>
          <p:nvPr/>
        </p:nvSpPr>
        <p:spPr>
          <a:xfrm>
            <a:off x="7702105" y="5473350"/>
            <a:ext cx="3116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Segmentation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1A9DC3-ADC4-D4CC-8A04-7012E365C7F4}"/>
              </a:ext>
            </a:extLst>
          </p:cNvPr>
          <p:cNvGrpSpPr>
            <a:grpSpLocks noChangeAspect="1"/>
          </p:cNvGrpSpPr>
          <p:nvPr/>
        </p:nvGrpSpPr>
        <p:grpSpPr>
          <a:xfrm>
            <a:off x="7778462" y="2785145"/>
            <a:ext cx="524033" cy="228600"/>
            <a:chOff x="8496450" y="3446178"/>
            <a:chExt cx="628915" cy="274353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B028DEBB-191E-D4BC-EF1D-E0C25184C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6453" y="3446178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84F97B42-825D-696A-C5FF-0CE7FC299B3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496450" y="3446211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C75EF93A-B419-E6EA-E1EF-23B8B5F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69" y="4189720"/>
            <a:ext cx="1828800" cy="14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2C5A9ABA-B1D6-2E47-6098-C8DCA2AB1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83" y="4401499"/>
            <a:ext cx="1371600" cy="108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DEC206-793A-D5C8-BA3F-7DAE94D474E0}"/>
              </a:ext>
            </a:extLst>
          </p:cNvPr>
          <p:cNvSpPr txBox="1"/>
          <p:nvPr/>
        </p:nvSpPr>
        <p:spPr>
          <a:xfrm>
            <a:off x="1410417" y="3453454"/>
            <a:ext cx="18930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Initial Surface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18D5822-E217-65F4-F46F-885CAB5173B9}"/>
              </a:ext>
            </a:extLst>
          </p:cNvPr>
          <p:cNvSpPr>
            <a:spLocks noChangeAspect="1"/>
          </p:cNvSpPr>
          <p:nvPr/>
        </p:nvSpPr>
        <p:spPr>
          <a:xfrm rot="16200000">
            <a:off x="4414503" y="3924196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4A134F1-7796-FAA4-9F88-54E802F9317B}"/>
              </a:ext>
            </a:extLst>
          </p:cNvPr>
          <p:cNvSpPr>
            <a:spLocks noChangeAspect="1"/>
          </p:cNvSpPr>
          <p:nvPr/>
        </p:nvSpPr>
        <p:spPr>
          <a:xfrm>
            <a:off x="5398376" y="2785145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5C36B-18C7-850B-7751-EA61A17DA233}"/>
              </a:ext>
            </a:extLst>
          </p:cNvPr>
          <p:cNvSpPr txBox="1"/>
          <p:nvPr/>
        </p:nvSpPr>
        <p:spPr>
          <a:xfrm>
            <a:off x="8135830" y="3454422"/>
            <a:ext cx="22495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Boundary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19928-B232-098C-5684-EFEABBE03029}"/>
              </a:ext>
            </a:extLst>
          </p:cNvPr>
          <p:cNvSpPr txBox="1"/>
          <p:nvPr/>
        </p:nvSpPr>
        <p:spPr>
          <a:xfrm>
            <a:off x="3559437" y="3450748"/>
            <a:ext cx="20758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Deep Neural Network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B0C9890-87B6-FAD9-2A6E-5E75E729C122}"/>
              </a:ext>
            </a:extLst>
          </p:cNvPr>
          <p:cNvSpPr>
            <a:spLocks noChangeAspect="1"/>
          </p:cNvSpPr>
          <p:nvPr/>
        </p:nvSpPr>
        <p:spPr>
          <a:xfrm rot="16200000">
            <a:off x="9066289" y="3919262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3FDC43-5FA8-5B80-3658-DEA6C93CD14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4476" y="2263140"/>
            <a:ext cx="1645920" cy="1165860"/>
          </a:xfrm>
          <a:prstGeom prst="rect">
            <a:avLst/>
          </a:prstGeom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69B6AF-8CBA-E8F8-1A26-DFC92B49D1A2}"/>
              </a:ext>
            </a:extLst>
          </p:cNvPr>
          <p:cNvSpPr txBox="1"/>
          <p:nvPr/>
        </p:nvSpPr>
        <p:spPr>
          <a:xfrm>
            <a:off x="5719508" y="3450748"/>
            <a:ext cx="22495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Pial Surface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EEA16D-8662-EE80-3D7A-093432B835A6}"/>
              </a:ext>
            </a:extLst>
          </p:cNvPr>
          <p:cNvSpPr/>
          <p:nvPr/>
        </p:nvSpPr>
        <p:spPr>
          <a:xfrm>
            <a:off x="1104562" y="2016733"/>
            <a:ext cx="4793402" cy="39944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2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CoSeg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Learning cortical surface reconstruction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by brain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segmentations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2AAB6-D175-58A9-09FE-10DD11D4DD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7642" y="2259545"/>
            <a:ext cx="1645920" cy="116586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F7900-E4A0-5E53-5A7A-AED90651FE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1320" y="2299873"/>
            <a:ext cx="1645920" cy="1152144"/>
          </a:xfrm>
          <a:prstGeom prst="rect">
            <a:avLst/>
          </a:prstGeom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3FA473D-BB6A-8FB0-4D18-C3277B73A56F}"/>
              </a:ext>
            </a:extLst>
          </p:cNvPr>
          <p:cNvGrpSpPr>
            <a:grpSpLocks noChangeAspect="1"/>
          </p:cNvGrpSpPr>
          <p:nvPr/>
        </p:nvGrpSpPr>
        <p:grpSpPr>
          <a:xfrm>
            <a:off x="4039950" y="2505693"/>
            <a:ext cx="1097280" cy="749793"/>
            <a:chOff x="4183871" y="4670147"/>
            <a:chExt cx="574696" cy="392701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D6D8CFA9-CD09-8667-C1F4-DA64B61BD459}"/>
                </a:ext>
              </a:extLst>
            </p:cNvPr>
            <p:cNvSpPr/>
            <p:nvPr/>
          </p:nvSpPr>
          <p:spPr>
            <a:xfrm rot="5400000">
              <a:off x="4118341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D5C53632-EF25-D8A8-EE42-EC988BC0ECD4}"/>
                </a:ext>
              </a:extLst>
            </p:cNvPr>
            <p:cNvSpPr/>
            <p:nvPr/>
          </p:nvSpPr>
          <p:spPr>
            <a:xfrm rot="16200000">
              <a:off x="4431395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ight Arrow 7">
            <a:extLst>
              <a:ext uri="{FF2B5EF4-FFF2-40B4-BE49-F238E27FC236}">
                <a16:creationId xmlns:a16="http://schemas.microsoft.com/office/drawing/2014/main" id="{4C46DD92-60F3-E971-9FBB-5C35FF44EB32}"/>
              </a:ext>
            </a:extLst>
          </p:cNvPr>
          <p:cNvSpPr>
            <a:spLocks noChangeAspect="1"/>
          </p:cNvSpPr>
          <p:nvPr/>
        </p:nvSpPr>
        <p:spPr>
          <a:xfrm>
            <a:off x="3416865" y="2785145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F7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FFB40-545D-67FE-9461-35483A59E150}"/>
              </a:ext>
            </a:extLst>
          </p:cNvPr>
          <p:cNvSpPr txBox="1"/>
          <p:nvPr/>
        </p:nvSpPr>
        <p:spPr>
          <a:xfrm>
            <a:off x="3911583" y="5476425"/>
            <a:ext cx="1371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Brain MRI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38098-2983-BB1B-8C07-E4B76FD38465}"/>
              </a:ext>
            </a:extLst>
          </p:cNvPr>
          <p:cNvSpPr txBox="1"/>
          <p:nvPr/>
        </p:nvSpPr>
        <p:spPr>
          <a:xfrm>
            <a:off x="7702105" y="5473350"/>
            <a:ext cx="3116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Segmentation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1A9DC3-ADC4-D4CC-8A04-7012E365C7F4}"/>
              </a:ext>
            </a:extLst>
          </p:cNvPr>
          <p:cNvGrpSpPr>
            <a:grpSpLocks noChangeAspect="1"/>
          </p:cNvGrpSpPr>
          <p:nvPr/>
        </p:nvGrpSpPr>
        <p:grpSpPr>
          <a:xfrm>
            <a:off x="7778462" y="2785145"/>
            <a:ext cx="524033" cy="228600"/>
            <a:chOff x="8496450" y="3446178"/>
            <a:chExt cx="628915" cy="274353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B028DEBB-191E-D4BC-EF1D-E0C25184C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6453" y="3446178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84F97B42-825D-696A-C5FF-0CE7FC299B3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496450" y="3446211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C75EF93A-B419-E6EA-E1EF-23B8B5F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69" y="4189720"/>
            <a:ext cx="1828800" cy="14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2C5A9ABA-B1D6-2E47-6098-C8DCA2AB1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83" y="4401499"/>
            <a:ext cx="1371600" cy="108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DEC206-793A-D5C8-BA3F-7DAE94D474E0}"/>
              </a:ext>
            </a:extLst>
          </p:cNvPr>
          <p:cNvSpPr txBox="1"/>
          <p:nvPr/>
        </p:nvSpPr>
        <p:spPr>
          <a:xfrm>
            <a:off x="1410417" y="3453454"/>
            <a:ext cx="18930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Initial Surface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18D5822-E217-65F4-F46F-885CAB5173B9}"/>
              </a:ext>
            </a:extLst>
          </p:cNvPr>
          <p:cNvSpPr>
            <a:spLocks noChangeAspect="1"/>
          </p:cNvSpPr>
          <p:nvPr/>
        </p:nvSpPr>
        <p:spPr>
          <a:xfrm rot="16200000">
            <a:off x="4414503" y="3924196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4A134F1-7796-FAA4-9F88-54E802F9317B}"/>
              </a:ext>
            </a:extLst>
          </p:cNvPr>
          <p:cNvSpPr>
            <a:spLocks noChangeAspect="1"/>
          </p:cNvSpPr>
          <p:nvPr/>
        </p:nvSpPr>
        <p:spPr>
          <a:xfrm>
            <a:off x="5398376" y="2785145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5C36B-18C7-850B-7751-EA61A17DA233}"/>
              </a:ext>
            </a:extLst>
          </p:cNvPr>
          <p:cNvSpPr txBox="1"/>
          <p:nvPr/>
        </p:nvSpPr>
        <p:spPr>
          <a:xfrm>
            <a:off x="8135830" y="3454422"/>
            <a:ext cx="22495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Boundary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19928-B232-098C-5684-EFEABBE03029}"/>
              </a:ext>
            </a:extLst>
          </p:cNvPr>
          <p:cNvSpPr txBox="1"/>
          <p:nvPr/>
        </p:nvSpPr>
        <p:spPr>
          <a:xfrm>
            <a:off x="3559437" y="3450748"/>
            <a:ext cx="20758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Deep Neural Network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B0C9890-87B6-FAD9-2A6E-5E75E729C122}"/>
              </a:ext>
            </a:extLst>
          </p:cNvPr>
          <p:cNvSpPr>
            <a:spLocks noChangeAspect="1"/>
          </p:cNvSpPr>
          <p:nvPr/>
        </p:nvSpPr>
        <p:spPr>
          <a:xfrm rot="16200000">
            <a:off x="9066289" y="3919262"/>
            <a:ext cx="365760" cy="22860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3FDC43-5FA8-5B80-3658-DEA6C93CD14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4476" y="2263140"/>
            <a:ext cx="1645920" cy="1165860"/>
          </a:xfrm>
          <a:prstGeom prst="rect">
            <a:avLst/>
          </a:prstGeom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69B6AF-8CBA-E8F8-1A26-DFC92B49D1A2}"/>
              </a:ext>
            </a:extLst>
          </p:cNvPr>
          <p:cNvSpPr txBox="1"/>
          <p:nvPr/>
        </p:nvSpPr>
        <p:spPr>
          <a:xfrm>
            <a:off x="5719508" y="3450748"/>
            <a:ext cx="22495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Pial Surface</a:t>
            </a:r>
            <a:endParaRPr lang="en-US" sz="14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EEA16D-8662-EE80-3D7A-093432B835A6}"/>
              </a:ext>
            </a:extLst>
          </p:cNvPr>
          <p:cNvSpPr/>
          <p:nvPr/>
        </p:nvSpPr>
        <p:spPr>
          <a:xfrm>
            <a:off x="7610396" y="2016733"/>
            <a:ext cx="3865324" cy="39944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8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Cortical</a:t>
            </a:r>
            <a:r>
              <a:rPr lang="zh-CN" altLang="en-US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Surface</a:t>
            </a:r>
            <a:r>
              <a:rPr lang="zh-CN" altLang="en-US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Reconstruction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Extract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solidFill>
                  <a:srgbClr val="008400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inner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and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solidFill>
                  <a:srgbClr val="070086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outer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surfaces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of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the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cerebral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cortex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from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brain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MRI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14983722-17E9-014A-9CF3-110D81240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945" y="1572371"/>
            <a:ext cx="8229600" cy="49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1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Temporal Attention Network (TA-Net)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971A3C45-AD30-BF43-91D6-12E14FEE5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097279"/>
                <a:ext cx="11247120" cy="123809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20000"/>
                  </a:lnSpc>
                </a:pPr>
                <a:r>
                  <a:rPr lang="en-US" altLang="zh-CN" sz="1800" dirty="0">
                    <a:latin typeface="Lucida Grande" panose="020B0600040502020204" pitchFamily="34" charset="0"/>
                    <a:ea typeface="Helvetica Neue" panose="02000503000000020004" pitchFamily="2" charset="0"/>
                    <a:cs typeface="Lucida Grande" panose="020B0600040502020204" pitchFamily="34" charset="0"/>
                  </a:rPr>
                  <a:t>Learning </a:t>
                </a:r>
                <a:r>
                  <a:rPr lang="en-US" altLang="zh-CN" sz="1800" b="1" dirty="0">
                    <a:latin typeface="Lucida Grande" panose="020B0600040502020204" pitchFamily="34" charset="0"/>
                    <a:ea typeface="Helvetica Neue" panose="02000503000000020004" pitchFamily="2" charset="0"/>
                    <a:cs typeface="Lucida Grande" panose="020B0600040502020204" pitchFamily="34" charset="0"/>
                  </a:rPr>
                  <a:t>time-varying velocity fields (TVF) </a:t>
                </a:r>
                <a:r>
                  <a:rPr lang="en-US" altLang="zh-CN" sz="1800" dirty="0">
                    <a:latin typeface="Lucida Grande" panose="020B0600040502020204" pitchFamily="34" charset="0"/>
                    <a:ea typeface="Helvetica Neue" panose="02000503000000020004" pitchFamily="2" charset="0"/>
                    <a:cs typeface="Lucida Grande" panose="020B0600040502020204" pitchFamily="34" charset="0"/>
                  </a:rPr>
                  <a:t>for </a:t>
                </a:r>
                <a:r>
                  <a:rPr lang="en-US" altLang="zh-CN" sz="1800" b="1" dirty="0">
                    <a:latin typeface="Lucida Grande" panose="020B0600040502020204" pitchFamily="34" charset="0"/>
                    <a:ea typeface="Helvetica Neue" panose="02000503000000020004" pitchFamily="2" charset="0"/>
                    <a:cs typeface="Lucida Grande" panose="020B0600040502020204" pitchFamily="34" charset="0"/>
                  </a:rPr>
                  <a:t>diffeomorphic</a:t>
                </a:r>
                <a:r>
                  <a:rPr lang="en-US" altLang="zh-CN" sz="1800" dirty="0">
                    <a:latin typeface="Lucida Grande" panose="020B0600040502020204" pitchFamily="34" charset="0"/>
                    <a:ea typeface="Helvetica Neue" panose="02000503000000020004" pitchFamily="2" charset="0"/>
                    <a:cs typeface="Lucida Grande" panose="020B0600040502020204" pitchFamily="34" charset="0"/>
                  </a:rPr>
                  <a:t> </a:t>
                </a:r>
                <a:r>
                  <a:rPr lang="en-US" altLang="zh-CN" sz="1800" b="1" dirty="0">
                    <a:latin typeface="Lucida Grande" panose="020B0600040502020204" pitchFamily="34" charset="0"/>
                    <a:ea typeface="Helvetica Neue" panose="02000503000000020004" pitchFamily="2" charset="0"/>
                    <a:cs typeface="Lucida Grande" panose="020B0600040502020204" pitchFamily="34" charset="0"/>
                  </a:rPr>
                  <a:t>surface deformation</a:t>
                </a:r>
                <a:r>
                  <a:rPr lang="en-US" altLang="zh-CN" sz="1800" dirty="0">
                    <a:latin typeface="Lucida Grande" panose="020B0600040502020204" pitchFamily="34" charset="0"/>
                    <a:ea typeface="Helvetica Neue" panose="02000503000000020004" pitchFamily="2" charset="0"/>
                    <a:cs typeface="Lucida Grande" panose="020B0600040502020204" pitchFamily="34" charset="0"/>
                  </a:rPr>
                  <a:t> modeled by the following </a:t>
                </a:r>
                <a:r>
                  <a:rPr lang="en-US" altLang="zh-CN" sz="1800" b="1" dirty="0">
                    <a:latin typeface="Lucida Grande" panose="020B0600040502020204" pitchFamily="34" charset="0"/>
                    <a:ea typeface="Helvetica Neue" panose="02000503000000020004" pitchFamily="2" charset="0"/>
                    <a:cs typeface="Lucida Grande" panose="020B0600040502020204" pitchFamily="34" charset="0"/>
                  </a:rPr>
                  <a:t>ordinary differential equation (ODE):</a:t>
                </a: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𝒖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800" dirty="0">
                    <a:latin typeface="Lucida Grande" panose="020B0600040502020204" pitchFamily="34" charset="0"/>
                    <a:ea typeface="Helvetica Neue" panose="02000503000000020004" pitchFamily="2" charset="0"/>
                    <a:cs typeface="Lucida Grande" panose="020B06000405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971A3C45-AD30-BF43-91D6-12E14FEE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97279"/>
                <a:ext cx="11247120" cy="1238093"/>
              </a:xfrm>
              <a:prstGeom prst="rect">
                <a:avLst/>
              </a:prstGeom>
              <a:blipFill>
                <a:blip r:embed="rId3"/>
                <a:stretch>
                  <a:fillRect l="-451" t="-1020" r="-226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221FE2-B2DA-85E4-1B18-0278E6D14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58" y="2916351"/>
            <a:ext cx="10371967" cy="32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5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Results on HCP Adult Brain MRI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79"/>
            <a:ext cx="11247120" cy="11438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Downsampled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to 1mm and 2mm resolutions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segmentations for training, </a:t>
            </a: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cortical surfaces for evaluation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Evaluation metrics: surface distance and morphological features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81909D-B806-4C36-FF0A-CC54C9181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41" y="2574171"/>
            <a:ext cx="10417518" cy="33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68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Results on HCP Adult Brain MRI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79"/>
            <a:ext cx="11247120" cy="11438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Downsampled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to 1mm and 2mm resolutions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segmentations for training, </a:t>
            </a: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cortical surfaces for evaluation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Evaluation metrics: surface distance and morphological features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ACED1F-90EF-A9BC-FBA5-B4733D130DC6}"/>
              </a:ext>
            </a:extLst>
          </p:cNvPr>
          <p:cNvGrpSpPr/>
          <p:nvPr/>
        </p:nvGrpSpPr>
        <p:grpSpPr>
          <a:xfrm>
            <a:off x="1771670" y="2404332"/>
            <a:ext cx="8648659" cy="3834969"/>
            <a:chOff x="5246899" y="2651675"/>
            <a:chExt cx="7211800" cy="3197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BD568C-30A6-1F3E-4776-F403D03773DC}"/>
                </a:ext>
              </a:extLst>
            </p:cNvPr>
            <p:cNvSpPr/>
            <p:nvPr/>
          </p:nvSpPr>
          <p:spPr>
            <a:xfrm>
              <a:off x="5391396" y="2651675"/>
              <a:ext cx="7067303" cy="31978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FFA799-9DC0-6C55-4829-67E6FE93529D}"/>
                </a:ext>
              </a:extLst>
            </p:cNvPr>
            <p:cNvSpPr txBox="1"/>
            <p:nvPr/>
          </p:nvSpPr>
          <p:spPr>
            <a:xfrm>
              <a:off x="5619544" y="3989242"/>
              <a:ext cx="1463040" cy="28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CortexODE</a:t>
              </a:r>
              <a:endParaRPr lang="en-US" sz="1600" dirty="0">
                <a:solidFill>
                  <a:schemeClr val="bg1"/>
                </a:solidFill>
                <a:latin typeface="Charter Roman" panose="02040503050506020203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03B55-8AD6-7060-D340-6F77B24F0570}"/>
                </a:ext>
              </a:extLst>
            </p:cNvPr>
            <p:cNvSpPr txBox="1"/>
            <p:nvPr/>
          </p:nvSpPr>
          <p:spPr>
            <a:xfrm>
              <a:off x="7902001" y="3989242"/>
              <a:ext cx="1463040" cy="28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CoTAN</a:t>
              </a:r>
              <a:endParaRPr lang="en-US" sz="1600" dirty="0">
                <a:solidFill>
                  <a:schemeClr val="bg1"/>
                </a:solidFill>
                <a:latin typeface="Charter Roman" panose="02040503050506020203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6445E4-5D7F-A264-C940-7944867C2FB5}"/>
                </a:ext>
              </a:extLst>
            </p:cNvPr>
            <p:cNvSpPr txBox="1"/>
            <p:nvPr/>
          </p:nvSpPr>
          <p:spPr>
            <a:xfrm>
              <a:off x="10096561" y="3989242"/>
              <a:ext cx="1645920" cy="28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pGT</a:t>
              </a:r>
              <a:r>
                <a:rPr lang="zh-CN" altLang="en-US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Seg</a:t>
              </a:r>
              <a:r>
                <a:rPr lang="zh-CN" altLang="en-US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Boundary</a:t>
              </a:r>
              <a:endParaRPr lang="en-US" sz="1600" dirty="0">
                <a:solidFill>
                  <a:schemeClr val="bg1"/>
                </a:solidFill>
                <a:latin typeface="Charter Roman" panose="02040503050506020203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CC9775-D1E8-3B0B-4FCE-22C47E411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984" y="2873674"/>
              <a:ext cx="1463040" cy="10972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D3673C-50FF-6D6F-67CB-83BADFED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2001" y="2873674"/>
              <a:ext cx="1463040" cy="10972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560911-5E0B-5618-ECA5-53B2E55F6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2659" y="4428154"/>
              <a:ext cx="1463040" cy="1097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0C5F37-A4E0-C6A2-94B4-D7E91C04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2001" y="4428154"/>
              <a:ext cx="1463040" cy="10972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59FA8E-250B-5494-27CF-C0254193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88001" y="4424701"/>
              <a:ext cx="1463040" cy="10972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E5222E-AF39-639E-3C9E-712CBD5D9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88001" y="2873674"/>
              <a:ext cx="1463040" cy="109728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0E5B7E-B031-47F3-74EE-77A476A28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696761" y="4976794"/>
              <a:ext cx="548640" cy="5486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4C8440-4675-9F89-8DAB-CE1012B90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07218" y="4976794"/>
              <a:ext cx="548640" cy="5486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F075609-0441-4783-7F3D-C100E6B74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23702" y="4976794"/>
              <a:ext cx="548640" cy="54864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7CCB2E-D502-A81A-646E-AAA894CD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10761" y="3422314"/>
              <a:ext cx="548640" cy="5486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B46E9C1-8369-E55B-EEA7-EC5586E7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129744" y="3422314"/>
              <a:ext cx="548640" cy="54864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6FABF1-15A2-F68D-8A16-C76DD1EA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696761" y="3422314"/>
              <a:ext cx="548640" cy="5486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E2261FC-FE81-A7C9-9577-E6D5E9744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696761" y="4382433"/>
              <a:ext cx="548640" cy="54864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3C7416D-BF94-0FF2-93CE-E2019470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407218" y="4382433"/>
              <a:ext cx="548640" cy="5486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7B30FC9-91F8-DF5B-C5D9-1EBAA9F0B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117675" y="4382433"/>
              <a:ext cx="548640" cy="54864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A37AC51-4AD3-2626-721A-45A06B862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410761" y="2827954"/>
              <a:ext cx="548640" cy="54864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5524E0B-5F9F-8D87-A799-42502D1A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29744" y="2827954"/>
              <a:ext cx="548640" cy="54864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AB4F995-32DD-6DDC-5B17-99223B37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696761" y="2827954"/>
              <a:ext cx="548640" cy="5486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2369A2-A1B7-9A52-541D-E78884267A22}"/>
                    </a:ext>
                  </a:extLst>
                </p:cNvPr>
                <p:cNvSpPr txBox="1"/>
                <p:nvPr/>
              </p:nvSpPr>
              <p:spPr>
                <a:xfrm>
                  <a:off x="5246899" y="5543722"/>
                  <a:ext cx="2194560" cy="2823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chemeClr val="bg1"/>
                      </a:solidFill>
                      <a:latin typeface="Charter Roman" panose="02040503050506020203" pitchFamily="18" charset="0"/>
                    </a:rPr>
                    <a:t>CoSeg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Charter Roman" panose="02040503050506020203" pitchFamily="18" charset="0"/>
                    </a:rPr>
                    <a:t> </a:t>
                  </a:r>
                  <a:r>
                    <a:rPr lang="en-US" altLang="zh-CN" sz="1600" dirty="0">
                      <a:solidFill>
                        <a:schemeClr val="bg1"/>
                      </a:solidFill>
                      <a:latin typeface="Charter Roman" panose="02040503050506020203" pitchFamily="18" charset="0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inflate</m:t>
                          </m:r>
                        </m:sub>
                      </m:sSub>
                    </m:oMath>
                  </a14:m>
                  <a:r>
                    <a:rPr lang="en-US" altLang="zh-CN" sz="1600" dirty="0">
                      <a:solidFill>
                        <a:schemeClr val="bg1"/>
                      </a:solidFill>
                      <a:latin typeface="Charter Roman" panose="02040503050506020203" pitchFamily="18" charset="0"/>
                    </a:rPr>
                    <a:t>=0.0)</a:t>
                  </a:r>
                  <a:endParaRPr lang="en-US" sz="1600" dirty="0">
                    <a:solidFill>
                      <a:schemeClr val="bg1"/>
                    </a:solidFill>
                    <a:latin typeface="Charter Roman" panose="02040503050506020203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2369A2-A1B7-9A52-541D-E78884267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899" y="5543722"/>
                  <a:ext cx="2194560" cy="282308"/>
                </a:xfrm>
                <a:prstGeom prst="rect">
                  <a:avLst/>
                </a:prstGeom>
                <a:blipFill>
                  <a:blip r:embed="rId22"/>
                  <a:stretch>
                    <a:fillRect t="-7143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609A71-467D-20F4-71BE-BBB012700561}"/>
                </a:ext>
              </a:extLst>
            </p:cNvPr>
            <p:cNvSpPr txBox="1"/>
            <p:nvPr/>
          </p:nvSpPr>
          <p:spPr>
            <a:xfrm>
              <a:off x="7902001" y="5541737"/>
              <a:ext cx="1463040" cy="28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CoSeg</a:t>
              </a:r>
              <a:r>
                <a:rPr lang="zh-CN" altLang="en-US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(Ours)</a:t>
              </a:r>
              <a:endParaRPr lang="en-US" sz="1600" dirty="0">
                <a:solidFill>
                  <a:schemeClr val="bg1"/>
                </a:solidFill>
                <a:latin typeface="Charter Roman" panose="02040503050506020203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A84154-FEFE-A4A9-2E64-35717C920F50}"/>
                </a:ext>
              </a:extLst>
            </p:cNvPr>
            <p:cNvSpPr txBox="1"/>
            <p:nvPr/>
          </p:nvSpPr>
          <p:spPr>
            <a:xfrm>
              <a:off x="9913681" y="5542854"/>
              <a:ext cx="2011680" cy="28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HCP</a:t>
              </a:r>
              <a:r>
                <a:rPr lang="zh-CN" altLang="en-US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Charter Roman" panose="02040503050506020203" pitchFamily="18" charset="0"/>
                </a:rPr>
                <a:t>Pipeline</a:t>
              </a:r>
              <a:endParaRPr lang="en-US" sz="1600" dirty="0">
                <a:solidFill>
                  <a:schemeClr val="bg1"/>
                </a:solidFill>
                <a:latin typeface="Charter Roman" panose="02040503050506020203" pitchFamily="18" charset="0"/>
              </a:endParaRP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161A0702-4E35-FD66-9E28-CC556665D060}"/>
                </a:ext>
              </a:extLst>
            </p:cNvPr>
            <p:cNvSpPr/>
            <p:nvPr/>
          </p:nvSpPr>
          <p:spPr>
            <a:xfrm rot="18000000">
              <a:off x="6608536" y="374235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5C02982-9C55-C4A7-6426-FCF9D939088A}"/>
                </a:ext>
              </a:extLst>
            </p:cNvPr>
            <p:cNvSpPr/>
            <p:nvPr/>
          </p:nvSpPr>
          <p:spPr>
            <a:xfrm rot="18000000">
              <a:off x="8889553" y="374235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D91F6E18-3B1E-7D75-BC81-E1E1839386FC}"/>
                </a:ext>
              </a:extLst>
            </p:cNvPr>
            <p:cNvSpPr/>
            <p:nvPr/>
          </p:nvSpPr>
          <p:spPr>
            <a:xfrm rot="18000000">
              <a:off x="11175553" y="374235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9371C3D1-73F7-99CE-31BE-1BF87BEA2983}"/>
                </a:ext>
              </a:extLst>
            </p:cNvPr>
            <p:cNvSpPr/>
            <p:nvPr/>
          </p:nvSpPr>
          <p:spPr>
            <a:xfrm rot="2700000">
              <a:off x="5849584" y="296511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A21144D-49F8-FE7E-73B6-35BDCC437C84}"/>
                </a:ext>
              </a:extLst>
            </p:cNvPr>
            <p:cNvSpPr/>
            <p:nvPr/>
          </p:nvSpPr>
          <p:spPr>
            <a:xfrm rot="2700000">
              <a:off x="8130601" y="296511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5A9254C0-D340-D592-FE9E-5CE8FCEA8A49}"/>
                </a:ext>
              </a:extLst>
            </p:cNvPr>
            <p:cNvSpPr/>
            <p:nvPr/>
          </p:nvSpPr>
          <p:spPr>
            <a:xfrm rot="2700000">
              <a:off x="10416601" y="296511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07B447F6-B190-8C8F-D79A-47B971F7FF42}"/>
                </a:ext>
              </a:extLst>
            </p:cNvPr>
            <p:cNvSpPr/>
            <p:nvPr/>
          </p:nvSpPr>
          <p:spPr>
            <a:xfrm rot="2700000">
              <a:off x="5843400" y="451959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B13842B6-8DCA-F73D-072E-087A7C3445BB}"/>
                </a:ext>
              </a:extLst>
            </p:cNvPr>
            <p:cNvSpPr/>
            <p:nvPr/>
          </p:nvSpPr>
          <p:spPr>
            <a:xfrm rot="18000000">
              <a:off x="6602352" y="529683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63B1FC6A-C450-4BAA-3FF8-3A95323C7EB6}"/>
                </a:ext>
              </a:extLst>
            </p:cNvPr>
            <p:cNvSpPr/>
            <p:nvPr/>
          </p:nvSpPr>
          <p:spPr>
            <a:xfrm rot="18000000">
              <a:off x="8888151" y="529683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F3BBF4FD-1D95-09B1-A816-F4CB0855E6D4}"/>
                </a:ext>
              </a:extLst>
            </p:cNvPr>
            <p:cNvSpPr/>
            <p:nvPr/>
          </p:nvSpPr>
          <p:spPr>
            <a:xfrm rot="18000000">
              <a:off x="11177694" y="529683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2699CBE2-E861-552D-5221-A7D5A56238FC}"/>
                </a:ext>
              </a:extLst>
            </p:cNvPr>
            <p:cNvSpPr/>
            <p:nvPr/>
          </p:nvSpPr>
          <p:spPr>
            <a:xfrm rot="2700000">
              <a:off x="8129199" y="451959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29EF8BCA-85D6-9499-89AA-BAC9B0095069}"/>
                </a:ext>
              </a:extLst>
            </p:cNvPr>
            <p:cNvSpPr/>
            <p:nvPr/>
          </p:nvSpPr>
          <p:spPr>
            <a:xfrm rot="2700000">
              <a:off x="10418742" y="4519594"/>
              <a:ext cx="219456" cy="109728"/>
            </a:xfrm>
            <a:prstGeom prst="rightArrow">
              <a:avLst>
                <a:gd name="adj1" fmla="val 50000"/>
                <a:gd name="adj2" fmla="val 94359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639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Results on </a:t>
            </a:r>
            <a:r>
              <a:rPr lang="en-US" sz="2400" b="1" dirty="0" err="1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dHCP</a:t>
            </a:r>
            <a:r>
              <a:rPr lang="en-US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Fetal Brain MRI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Traditional pipeline fails to produce acceptable cortical surfaces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6B9D3E-F396-72DF-9DCF-B38AB676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69" y="2177366"/>
            <a:ext cx="10750062" cy="35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9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29636E-959E-6A47-8230-BA5E8C5EA3E4}"/>
              </a:ext>
            </a:extLst>
          </p:cNvPr>
          <p:cNvGrpSpPr/>
          <p:nvPr/>
        </p:nvGrpSpPr>
        <p:grpSpPr>
          <a:xfrm>
            <a:off x="4237151" y="3474720"/>
            <a:ext cx="4652050" cy="1828800"/>
            <a:chOff x="4196055" y="3474720"/>
            <a:chExt cx="4652050" cy="1828800"/>
          </a:xfrm>
        </p:grpSpPr>
        <p:pic>
          <p:nvPicPr>
            <p:cNvPr id="25" name="Graphic 24" descr="Email with solid fill">
              <a:extLst>
                <a:ext uri="{FF2B5EF4-FFF2-40B4-BE49-F238E27FC236}">
                  <a16:creationId xmlns:a16="http://schemas.microsoft.com/office/drawing/2014/main" id="{B1E1F092-1E30-D44F-B7A2-2D180000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96055" y="3480699"/>
              <a:ext cx="536682" cy="53668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FDED52-5104-374F-AFAB-A309E3528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5796" y="4839944"/>
              <a:ext cx="457200" cy="457200"/>
            </a:xfrm>
            <a:prstGeom prst="rect">
              <a:avLst/>
            </a:prstGeom>
          </p:spPr>
        </p:pic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98F6F860-F6A8-994B-8AB4-A3B9837415D4}"/>
                </a:ext>
              </a:extLst>
            </p:cNvPr>
            <p:cNvSpPr txBox="1">
              <a:spLocks/>
            </p:cNvSpPr>
            <p:nvPr/>
          </p:nvSpPr>
          <p:spPr>
            <a:xfrm>
              <a:off x="4733305" y="3474720"/>
              <a:ext cx="4114800" cy="54864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zh-CN" sz="1400" b="1" dirty="0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Contact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zh-CN" sz="1400" dirty="0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q.ma20@imperial.ac.uk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CE2905F3-6B2B-3F41-8E96-418ECB702CD1}"/>
                </a:ext>
              </a:extLst>
            </p:cNvPr>
            <p:cNvSpPr txBox="1">
              <a:spLocks/>
            </p:cNvSpPr>
            <p:nvPr/>
          </p:nvSpPr>
          <p:spPr>
            <a:xfrm>
              <a:off x="4733305" y="4114800"/>
              <a:ext cx="4114800" cy="54864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zh-CN" sz="1400" b="1" dirty="0" err="1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arXiv</a:t>
              </a:r>
              <a:endParaRPr lang="en-US" altLang="zh-CN" sz="14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endParaRPr>
            </a:p>
            <a:p>
              <a:pPr algn="l">
                <a:lnSpc>
                  <a:spcPct val="120000"/>
                </a:lnSpc>
              </a:pPr>
              <a:r>
                <a:rPr lang="en-US" sz="1400" dirty="0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https://</a:t>
              </a:r>
              <a:r>
                <a:rPr lang="en-US" sz="1400" dirty="0" err="1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arxiv.org</a:t>
              </a:r>
              <a:r>
                <a:rPr lang="en-US" sz="1400" dirty="0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/abs/2406.12650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597D6CC0-8372-6840-8E83-3E62D643003E}"/>
                </a:ext>
              </a:extLst>
            </p:cNvPr>
            <p:cNvSpPr txBox="1">
              <a:spLocks/>
            </p:cNvSpPr>
            <p:nvPr/>
          </p:nvSpPr>
          <p:spPr>
            <a:xfrm>
              <a:off x="4733305" y="4754880"/>
              <a:ext cx="4114800" cy="54864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zh-CN" sz="1400" b="1" dirty="0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Code</a:t>
              </a:r>
            </a:p>
            <a:p>
              <a:pPr algn="l">
                <a:lnSpc>
                  <a:spcPct val="120000"/>
                </a:lnSpc>
              </a:pPr>
              <a:r>
                <a:rPr lang="en-US" sz="1400" dirty="0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https://</a:t>
              </a:r>
              <a:r>
                <a:rPr lang="en-US" sz="1400" dirty="0" err="1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github.com</a:t>
              </a:r>
              <a:r>
                <a:rPr lang="en-US" sz="1400" dirty="0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/m-</a:t>
              </a:r>
              <a:r>
                <a:rPr lang="en-US" sz="1400" dirty="0" err="1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qiang</a:t>
              </a:r>
              <a:r>
                <a:rPr lang="en-US" sz="1400" dirty="0">
                  <a:latin typeface="Lucida Grande" panose="020B0600040502020204" pitchFamily="34" charset="0"/>
                  <a:ea typeface="Helvetica Neue" panose="02000503000000020004" pitchFamily="2" charset="0"/>
                  <a:cs typeface="Lucida Grande" panose="020B0600040502020204" pitchFamily="34" charset="0"/>
                </a:rPr>
                <a:t>/CoSeg</a:t>
              </a:r>
            </a:p>
          </p:txBody>
        </p:sp>
        <p:pic>
          <p:nvPicPr>
            <p:cNvPr id="33" name="Picture 2" descr="A Reboot of the Legendary Physics Site ArXiv Could Shape Open Science |  WIRED">
              <a:extLst>
                <a:ext uri="{FF2B5EF4-FFF2-40B4-BE49-F238E27FC236}">
                  <a16:creationId xmlns:a16="http://schemas.microsoft.com/office/drawing/2014/main" id="{093C6705-9A77-5D43-AF7C-2E6C752E6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796" y="4198475"/>
              <a:ext cx="459498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07C586C1-8D73-B242-BF9F-433499FBB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57895"/>
            <a:ext cx="9144000" cy="1463647"/>
          </a:xfrm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Thanks for your attention!</a:t>
            </a:r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B92F586D-3825-C741-9E18-7580A4FAC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78E132-5637-CFA2-938E-50FC2BD2B697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96B351-BF3D-D9C1-A26C-D821A72A6DE7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57E58-2B4A-4143-62AF-2555707C02C8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</p:spTree>
    <p:extLst>
      <p:ext uri="{BB962C8B-B14F-4D97-AF65-F5344CB8AC3E}">
        <p14:creationId xmlns:p14="http://schemas.microsoft.com/office/powerpoint/2010/main" val="187977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Learning Cortical</a:t>
            </a:r>
            <a:r>
              <a:rPr lang="zh-CN" altLang="en-US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Surface</a:t>
            </a:r>
            <a:r>
              <a:rPr lang="zh-CN" altLang="en-US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Reconstruction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Supervised by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pseudo ground truth (</a:t>
            </a:r>
            <a:r>
              <a:rPr lang="en-US" altLang="zh-CN" sz="1800" b="1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)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cortical surfaces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38A84-E87A-7417-0D9D-EDC4A50DD65C}"/>
              </a:ext>
            </a:extLst>
          </p:cNvPr>
          <p:cNvSpPr txBox="1"/>
          <p:nvPr/>
        </p:nvSpPr>
        <p:spPr>
          <a:xfrm>
            <a:off x="713201" y="4258662"/>
            <a:ext cx="17900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Input</a:t>
            </a:r>
            <a:r>
              <a:rPr lang="zh-CN" altLang="en-US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Brain MRI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F4608C-D943-3EBC-2FEF-81784A145BA8}"/>
              </a:ext>
            </a:extLst>
          </p:cNvPr>
          <p:cNvGrpSpPr>
            <a:grpSpLocks noChangeAspect="1"/>
          </p:cNvGrpSpPr>
          <p:nvPr/>
        </p:nvGrpSpPr>
        <p:grpSpPr>
          <a:xfrm>
            <a:off x="3558187" y="3094051"/>
            <a:ext cx="1338172" cy="914400"/>
            <a:chOff x="4183871" y="4670147"/>
            <a:chExt cx="574696" cy="392701"/>
          </a:xfrm>
        </p:grpSpPr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1ACFCC15-CB02-9AAC-C6C5-7E554568D37F}"/>
                </a:ext>
              </a:extLst>
            </p:cNvPr>
            <p:cNvSpPr/>
            <p:nvPr/>
          </p:nvSpPr>
          <p:spPr>
            <a:xfrm rot="5400000">
              <a:off x="4118341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4A92B486-C2C4-5A65-C24A-31385AFF05B7}"/>
                </a:ext>
              </a:extLst>
            </p:cNvPr>
            <p:cNvSpPr/>
            <p:nvPr/>
          </p:nvSpPr>
          <p:spPr>
            <a:xfrm rot="16200000">
              <a:off x="4431395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91C797B-6F34-7591-CAE2-D029CCDB0BE6}"/>
              </a:ext>
            </a:extLst>
          </p:cNvPr>
          <p:cNvSpPr>
            <a:spLocks noChangeAspect="1"/>
          </p:cNvSpPr>
          <p:nvPr/>
        </p:nvSpPr>
        <p:spPr>
          <a:xfrm>
            <a:off x="2770493" y="3446178"/>
            <a:ext cx="438912" cy="27432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179AFA-8E4A-C6BD-96D6-61DC82DAD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249" y="2865451"/>
            <a:ext cx="1800225" cy="137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D90CF7-63CE-312E-4EAA-62BFA2CDF751}"/>
              </a:ext>
            </a:extLst>
          </p:cNvPr>
          <p:cNvSpPr txBox="1"/>
          <p:nvPr/>
        </p:nvSpPr>
        <p:spPr>
          <a:xfrm>
            <a:off x="5529279" y="4258662"/>
            <a:ext cx="29521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Predicted Cortical Surface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5A7C6-D4D9-FA81-2188-612009B81209}"/>
              </a:ext>
            </a:extLst>
          </p:cNvPr>
          <p:cNvSpPr txBox="1"/>
          <p:nvPr/>
        </p:nvSpPr>
        <p:spPr>
          <a:xfrm>
            <a:off x="3031802" y="4258662"/>
            <a:ext cx="24090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Deep Neural</a:t>
            </a:r>
            <a:r>
              <a:rPr lang="zh-CN" altLang="en-US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Network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85AB2D-F82C-D7E8-8E1C-75C8562EAFEE}"/>
              </a:ext>
            </a:extLst>
          </p:cNvPr>
          <p:cNvSpPr>
            <a:spLocks noChangeAspect="1"/>
          </p:cNvSpPr>
          <p:nvPr/>
        </p:nvSpPr>
        <p:spPr>
          <a:xfrm>
            <a:off x="5281347" y="3446178"/>
            <a:ext cx="438912" cy="27432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F76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5EE0A3-FB93-A9FB-522A-84EC15D6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127" y="2887062"/>
            <a:ext cx="1800225" cy="137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D966D4-953E-51D4-F4B6-4D3F765F0258}"/>
              </a:ext>
            </a:extLst>
          </p:cNvPr>
          <p:cNvSpPr txBox="1"/>
          <p:nvPr/>
        </p:nvSpPr>
        <p:spPr>
          <a:xfrm>
            <a:off x="9102606" y="4258662"/>
            <a:ext cx="23761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Cortical Surface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281050-0A03-76E5-C3D3-A5B8853AB42D}"/>
              </a:ext>
            </a:extLst>
          </p:cNvPr>
          <p:cNvGrpSpPr/>
          <p:nvPr/>
        </p:nvGrpSpPr>
        <p:grpSpPr>
          <a:xfrm>
            <a:off x="8302343" y="3446178"/>
            <a:ext cx="628915" cy="274353"/>
            <a:chOff x="8496450" y="3446178"/>
            <a:chExt cx="628915" cy="274353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CC8C28D4-1F73-C096-D133-D791CFB83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6453" y="3446178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D8ECBD51-F4F6-EC23-CFAB-590A22AE77A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496450" y="3446211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1ABB3AF-EFFD-8097-7B0F-B0932BF8D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22" y="2943258"/>
            <a:ext cx="167405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9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Pseudo Ground Truth (</a:t>
            </a:r>
            <a:r>
              <a:rPr lang="en-US" altLang="zh-CN" sz="2400" b="1" dirty="0" err="1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)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853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The </a:t>
            </a: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cortical surfaces are generated by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traditional neuroimage processing pipeline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2" name="Picture 1" descr="A diagram of a brain&#10;&#10;Description automatically generated">
            <a:extLst>
              <a:ext uri="{FF2B5EF4-FFF2-40B4-BE49-F238E27FC236}">
                <a16:creationId xmlns:a16="http://schemas.microsoft.com/office/drawing/2014/main" id="{D67112B2-7363-E40A-E63C-A03A7EFD2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20" y="2374725"/>
            <a:ext cx="9557359" cy="38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9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Pseudo Ground Truth (</a:t>
            </a:r>
            <a:r>
              <a:rPr lang="en-US" altLang="zh-CN" sz="2400" b="1" dirty="0" err="1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)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79"/>
            <a:ext cx="11247120" cy="107405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The </a:t>
            </a: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cortical surfaces are generated by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traditional neuroimage processing pipeline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Time-consuming and require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several hours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to process a single subject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2" name="Picture 1" descr="A diagram of a brain&#10;&#10;Description automatically generated">
            <a:extLst>
              <a:ext uri="{FF2B5EF4-FFF2-40B4-BE49-F238E27FC236}">
                <a16:creationId xmlns:a16="http://schemas.microsoft.com/office/drawing/2014/main" id="{265EB780-5F37-5583-8901-9FBC93866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20" y="2374725"/>
            <a:ext cx="9557359" cy="38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Pseudo Ground Truth (</a:t>
            </a:r>
            <a:r>
              <a:rPr lang="en-US" altLang="zh-CN" sz="2400" b="1" dirty="0" err="1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)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79"/>
            <a:ext cx="11247120" cy="107405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The </a:t>
            </a:r>
            <a:r>
              <a:rPr lang="en-US" altLang="zh-CN" sz="1800" dirty="0" err="1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pGT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cortical surfaces are generated by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traditional neuroimage processing pipeline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Time-consuming and require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several hours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to process a single subject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Traditional pipeline may fail on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low-resolution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brain MRI such as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fetal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and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neonatal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data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pic>
        <p:nvPicPr>
          <p:cNvPr id="4" name="Picture 3" descr="A diagram of a brain&#10;&#10;Description automatically generated">
            <a:extLst>
              <a:ext uri="{FF2B5EF4-FFF2-40B4-BE49-F238E27FC236}">
                <a16:creationId xmlns:a16="http://schemas.microsoft.com/office/drawing/2014/main" id="{504AEBBC-5C08-B09B-B68F-6E28E9DE0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20" y="2374725"/>
            <a:ext cx="9557359" cy="38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351867D-9903-79E7-0953-75F6FFB9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27" y="2034653"/>
            <a:ext cx="1674054" cy="1280159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CoSeg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Learning cortical surface reconstruction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by brain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segmentations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082E2C-4D26-7E91-46A7-CB72AF315EEF}"/>
              </a:ext>
            </a:extLst>
          </p:cNvPr>
          <p:cNvSpPr txBox="1"/>
          <p:nvPr/>
        </p:nvSpPr>
        <p:spPr>
          <a:xfrm>
            <a:off x="713201" y="3350057"/>
            <a:ext cx="17900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Input</a:t>
            </a:r>
            <a:r>
              <a:rPr lang="zh-CN" altLang="en-US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Brain MRI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7ECD1-BF01-257E-58FE-D56976C623B7}"/>
              </a:ext>
            </a:extLst>
          </p:cNvPr>
          <p:cNvGrpSpPr>
            <a:grpSpLocks noChangeAspect="1"/>
          </p:cNvGrpSpPr>
          <p:nvPr/>
        </p:nvGrpSpPr>
        <p:grpSpPr>
          <a:xfrm>
            <a:off x="3558187" y="2185446"/>
            <a:ext cx="1338172" cy="914400"/>
            <a:chOff x="4183871" y="4670147"/>
            <a:chExt cx="574696" cy="392701"/>
          </a:xfrm>
        </p:grpSpPr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86D52E80-3811-290B-7DFE-79F747FD68D5}"/>
                </a:ext>
              </a:extLst>
            </p:cNvPr>
            <p:cNvSpPr/>
            <p:nvPr/>
          </p:nvSpPr>
          <p:spPr>
            <a:xfrm rot="5400000">
              <a:off x="4118341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50FB3CAB-683C-C377-E63E-A8888D8CBBF7}"/>
                </a:ext>
              </a:extLst>
            </p:cNvPr>
            <p:cNvSpPr/>
            <p:nvPr/>
          </p:nvSpPr>
          <p:spPr>
            <a:xfrm rot="16200000">
              <a:off x="4431395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DEFA49E1-1D1E-16AD-AEC9-42F5B63B814D}"/>
              </a:ext>
            </a:extLst>
          </p:cNvPr>
          <p:cNvSpPr>
            <a:spLocks noChangeAspect="1"/>
          </p:cNvSpPr>
          <p:nvPr/>
        </p:nvSpPr>
        <p:spPr>
          <a:xfrm>
            <a:off x="2770493" y="2537573"/>
            <a:ext cx="438912" cy="27432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C83F5E7-551E-DC16-5821-1708AEE4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49" y="1956846"/>
            <a:ext cx="1800225" cy="13716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E1D19E6-6883-ED40-224D-41B0500D8795}"/>
              </a:ext>
            </a:extLst>
          </p:cNvPr>
          <p:cNvSpPr txBox="1"/>
          <p:nvPr/>
        </p:nvSpPr>
        <p:spPr>
          <a:xfrm>
            <a:off x="5529279" y="3350057"/>
            <a:ext cx="29521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Predicted Cortical Surface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375FD7-A8FC-084D-07BA-A4C59E9AACFA}"/>
              </a:ext>
            </a:extLst>
          </p:cNvPr>
          <p:cNvSpPr txBox="1"/>
          <p:nvPr/>
        </p:nvSpPr>
        <p:spPr>
          <a:xfrm>
            <a:off x="3031802" y="3350057"/>
            <a:ext cx="24090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Deep Neural</a:t>
            </a:r>
            <a:r>
              <a:rPr lang="zh-CN" altLang="en-US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Network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61FCEC0-C9DC-DEBE-FDD5-412606C4E3F0}"/>
              </a:ext>
            </a:extLst>
          </p:cNvPr>
          <p:cNvSpPr>
            <a:spLocks noChangeAspect="1"/>
          </p:cNvSpPr>
          <p:nvPr/>
        </p:nvSpPr>
        <p:spPr>
          <a:xfrm>
            <a:off x="5281347" y="2537573"/>
            <a:ext cx="438912" cy="27432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F76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62CE14-FD38-4EC3-3138-3659B6E24AB6}"/>
              </a:ext>
            </a:extLst>
          </p:cNvPr>
          <p:cNvSpPr txBox="1"/>
          <p:nvPr/>
        </p:nvSpPr>
        <p:spPr>
          <a:xfrm>
            <a:off x="8606657" y="3350057"/>
            <a:ext cx="31169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Segmentation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CE1049-3CB6-69C2-7C04-A6EEC2A7F137}"/>
              </a:ext>
            </a:extLst>
          </p:cNvPr>
          <p:cNvGrpSpPr/>
          <p:nvPr/>
        </p:nvGrpSpPr>
        <p:grpSpPr>
          <a:xfrm>
            <a:off x="8302343" y="2537573"/>
            <a:ext cx="628915" cy="274353"/>
            <a:chOff x="8496450" y="3446178"/>
            <a:chExt cx="628915" cy="274353"/>
          </a:xfrm>
        </p:grpSpPr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33603728-F3B6-5FD3-1514-0796161C5E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6453" y="3446178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45C3D5BE-8D09-6013-04DA-F15AA67422D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496450" y="3446211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79466BF-1CC6-6CF2-3D53-53EF78C5A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22" y="2034653"/>
            <a:ext cx="167405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3FC3262-BB7F-0FDC-4CE7-CB8EA78C6B2B}"/>
              </a:ext>
            </a:extLst>
          </p:cNvPr>
          <p:cNvSpPr txBox="1"/>
          <p:nvPr/>
        </p:nvSpPr>
        <p:spPr>
          <a:xfrm>
            <a:off x="4649198" y="5683715"/>
            <a:ext cx="23761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Segmentations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351867D-9903-79E7-0953-75F6FFB9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268" y="4368310"/>
            <a:ext cx="1674054" cy="1280159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CoSeg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474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Learning cortical surface reconstruction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by brain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segmentations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082E2C-4D26-7E91-46A7-CB72AF315EEF}"/>
              </a:ext>
            </a:extLst>
          </p:cNvPr>
          <p:cNvSpPr txBox="1"/>
          <p:nvPr/>
        </p:nvSpPr>
        <p:spPr>
          <a:xfrm>
            <a:off x="713201" y="3350057"/>
            <a:ext cx="17900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Input</a:t>
            </a:r>
            <a:r>
              <a:rPr lang="zh-CN" altLang="en-US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Brain MRI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7ECD1-BF01-257E-58FE-D56976C623B7}"/>
              </a:ext>
            </a:extLst>
          </p:cNvPr>
          <p:cNvGrpSpPr>
            <a:grpSpLocks noChangeAspect="1"/>
          </p:cNvGrpSpPr>
          <p:nvPr/>
        </p:nvGrpSpPr>
        <p:grpSpPr>
          <a:xfrm>
            <a:off x="3558187" y="2185446"/>
            <a:ext cx="1338172" cy="914400"/>
            <a:chOff x="4183871" y="4670147"/>
            <a:chExt cx="574696" cy="392701"/>
          </a:xfrm>
        </p:grpSpPr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86D52E80-3811-290B-7DFE-79F747FD68D5}"/>
                </a:ext>
              </a:extLst>
            </p:cNvPr>
            <p:cNvSpPr/>
            <p:nvPr/>
          </p:nvSpPr>
          <p:spPr>
            <a:xfrm rot="5400000">
              <a:off x="4118341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50FB3CAB-683C-C377-E63E-A8888D8CBBF7}"/>
                </a:ext>
              </a:extLst>
            </p:cNvPr>
            <p:cNvSpPr/>
            <p:nvPr/>
          </p:nvSpPr>
          <p:spPr>
            <a:xfrm rot="16200000">
              <a:off x="4431395" y="4735677"/>
              <a:ext cx="392701" cy="261642"/>
            </a:xfrm>
            <a:prstGeom prst="trapezoid">
              <a:avLst>
                <a:gd name="adj" fmla="val 42260"/>
              </a:avLst>
            </a:prstGeom>
            <a:solidFill>
              <a:srgbClr val="C3D7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DEFA49E1-1D1E-16AD-AEC9-42F5B63B814D}"/>
              </a:ext>
            </a:extLst>
          </p:cNvPr>
          <p:cNvSpPr>
            <a:spLocks noChangeAspect="1"/>
          </p:cNvSpPr>
          <p:nvPr/>
        </p:nvSpPr>
        <p:spPr>
          <a:xfrm>
            <a:off x="2770493" y="2537573"/>
            <a:ext cx="438912" cy="27432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F76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C83F5E7-551E-DC16-5821-1708AEE4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49" y="1956846"/>
            <a:ext cx="1800225" cy="13716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E1D19E6-6883-ED40-224D-41B0500D8795}"/>
              </a:ext>
            </a:extLst>
          </p:cNvPr>
          <p:cNvSpPr txBox="1"/>
          <p:nvPr/>
        </p:nvSpPr>
        <p:spPr>
          <a:xfrm>
            <a:off x="5529279" y="3350057"/>
            <a:ext cx="29521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Predicted Cortical Surface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375FD7-A8FC-084D-07BA-A4C59E9AACFA}"/>
              </a:ext>
            </a:extLst>
          </p:cNvPr>
          <p:cNvSpPr txBox="1"/>
          <p:nvPr/>
        </p:nvSpPr>
        <p:spPr>
          <a:xfrm>
            <a:off x="3031802" y="3350057"/>
            <a:ext cx="24090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Deep Neural</a:t>
            </a:r>
            <a:r>
              <a:rPr lang="zh-CN" altLang="en-US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Network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61FCEC0-C9DC-DEBE-FDD5-412606C4E3F0}"/>
              </a:ext>
            </a:extLst>
          </p:cNvPr>
          <p:cNvSpPr>
            <a:spLocks noChangeAspect="1"/>
          </p:cNvSpPr>
          <p:nvPr/>
        </p:nvSpPr>
        <p:spPr>
          <a:xfrm>
            <a:off x="5281347" y="2537573"/>
            <a:ext cx="438912" cy="274320"/>
          </a:xfrm>
          <a:prstGeom prst="rightArrow">
            <a:avLst>
              <a:gd name="adj1" fmla="val 50000"/>
              <a:gd name="adj2" fmla="val 75463"/>
            </a:avLst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F76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BB25E91-59A1-5F9C-613E-4E6F3C44B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127" y="1978457"/>
            <a:ext cx="1800225" cy="13716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962CE14-FD38-4EC3-3138-3659B6E24AB6}"/>
              </a:ext>
            </a:extLst>
          </p:cNvPr>
          <p:cNvSpPr txBox="1"/>
          <p:nvPr/>
        </p:nvSpPr>
        <p:spPr>
          <a:xfrm>
            <a:off x="8741255" y="3350057"/>
            <a:ext cx="31169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 err="1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pGT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Segmentation Boundary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CE1049-3CB6-69C2-7C04-A6EEC2A7F137}"/>
              </a:ext>
            </a:extLst>
          </p:cNvPr>
          <p:cNvGrpSpPr/>
          <p:nvPr/>
        </p:nvGrpSpPr>
        <p:grpSpPr>
          <a:xfrm>
            <a:off x="8302343" y="2537573"/>
            <a:ext cx="628915" cy="274353"/>
            <a:chOff x="8496450" y="3446178"/>
            <a:chExt cx="628915" cy="274353"/>
          </a:xfrm>
        </p:grpSpPr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33603728-F3B6-5FD3-1514-0796161C5E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6453" y="3446178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45C3D5BE-8D09-6013-04DA-F15AA67422D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496450" y="3446211"/>
              <a:ext cx="438912" cy="274320"/>
            </a:xfrm>
            <a:prstGeom prst="rightArrow">
              <a:avLst>
                <a:gd name="adj1" fmla="val 50000"/>
                <a:gd name="adj2" fmla="val 75463"/>
              </a:avLst>
            </a:prstGeom>
            <a:solidFill>
              <a:srgbClr val="003F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3F76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79466BF-1CC6-6CF2-3D53-53EF78C5A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22" y="2034653"/>
            <a:ext cx="1674055" cy="1280160"/>
          </a:xfrm>
          <a:prstGeom prst="rect">
            <a:avLst/>
          </a:prstGeom>
        </p:spPr>
      </p:pic>
      <p:sp>
        <p:nvSpPr>
          <p:cNvPr id="55" name="Bent-Up Arrow 54">
            <a:extLst>
              <a:ext uri="{FF2B5EF4-FFF2-40B4-BE49-F238E27FC236}">
                <a16:creationId xmlns:a16="http://schemas.microsoft.com/office/drawing/2014/main" id="{C56670B0-3F14-73D4-B224-A956D2407F1C}"/>
              </a:ext>
            </a:extLst>
          </p:cNvPr>
          <p:cNvSpPr/>
          <p:nvPr/>
        </p:nvSpPr>
        <p:spPr>
          <a:xfrm>
            <a:off x="6787436" y="3723857"/>
            <a:ext cx="3591339" cy="1383116"/>
          </a:xfrm>
          <a:prstGeom prst="bentUpArrow">
            <a:avLst>
              <a:gd name="adj1" fmla="val 9537"/>
              <a:gd name="adj2" fmla="val 9508"/>
              <a:gd name="adj3" fmla="val 15200"/>
            </a:avLst>
          </a:prstGeom>
          <a:solidFill>
            <a:srgbClr val="003D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ent-Up Arrow 56">
            <a:extLst>
              <a:ext uri="{FF2B5EF4-FFF2-40B4-BE49-F238E27FC236}">
                <a16:creationId xmlns:a16="http://schemas.microsoft.com/office/drawing/2014/main" id="{AE04340E-250C-F3C2-BCA7-E57734A4C114}"/>
              </a:ext>
            </a:extLst>
          </p:cNvPr>
          <p:cNvSpPr/>
          <p:nvPr/>
        </p:nvSpPr>
        <p:spPr>
          <a:xfrm rot="5400000">
            <a:off x="2526986" y="2831300"/>
            <a:ext cx="1345758" cy="3329771"/>
          </a:xfrm>
          <a:prstGeom prst="bentUpArrow">
            <a:avLst>
              <a:gd name="adj1" fmla="val 9537"/>
              <a:gd name="adj2" fmla="val 9508"/>
              <a:gd name="adj3" fmla="val 15200"/>
            </a:avLst>
          </a:prstGeom>
          <a:solidFill>
            <a:srgbClr val="003D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86F699-F279-CB97-ABF0-A52432A726D1}"/>
              </a:ext>
            </a:extLst>
          </p:cNvPr>
          <p:cNvSpPr txBox="1"/>
          <p:nvPr/>
        </p:nvSpPr>
        <p:spPr>
          <a:xfrm>
            <a:off x="2021308" y="4360419"/>
            <a:ext cx="23761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Deep Learning</a:t>
            </a:r>
          </a:p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(</a:t>
            </a:r>
            <a:r>
              <a:rPr lang="en-US" altLang="zh-CN" sz="1600" b="1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a</a:t>
            </a:r>
            <a:r>
              <a:rPr lang="zh-CN" altLang="en-US" sz="1600" b="1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</a:t>
            </a:r>
            <a:r>
              <a:rPr lang="en-US" altLang="zh-CN" sz="1600" b="1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few</a:t>
            </a:r>
            <a:r>
              <a:rPr lang="zh-CN" altLang="en-US" sz="1600" b="1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</a:t>
            </a:r>
            <a:r>
              <a:rPr lang="en-US" altLang="zh-CN" sz="1600" b="1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seconds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92B9071-3179-EC93-318A-FE1DD50891EA}"/>
              </a:ext>
            </a:extLst>
          </p:cNvPr>
          <p:cNvSpPr txBox="1"/>
          <p:nvPr/>
        </p:nvSpPr>
        <p:spPr>
          <a:xfrm>
            <a:off x="7205560" y="4360418"/>
            <a:ext cx="23761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Marching Cubes</a:t>
            </a:r>
          </a:p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(</a:t>
            </a:r>
            <a:r>
              <a:rPr lang="en-US" altLang="zh-CN" sz="1600" b="1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&lt;1</a:t>
            </a:r>
            <a:r>
              <a:rPr lang="zh-CN" altLang="en-US" sz="1600" b="1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 </a:t>
            </a:r>
            <a:r>
              <a:rPr lang="en-US" altLang="zh-CN" sz="1600" b="1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seconds</a:t>
            </a:r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)</a:t>
            </a:r>
            <a:endParaRPr lang="en-US" sz="1600" dirty="0">
              <a:latin typeface="Lucida Grande" panose="020B0600040502020204" pitchFamily="34" charset="0"/>
              <a:ea typeface="Palatino" pitchFamily="2" charset="77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1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D4D6C280-1C4B-0A4F-888D-5F4E68D69E01}"/>
              </a:ext>
            </a:extLst>
          </p:cNvPr>
          <p:cNvSpPr txBox="1">
            <a:spLocks/>
          </p:cNvSpPr>
          <p:nvPr/>
        </p:nvSpPr>
        <p:spPr>
          <a:xfrm>
            <a:off x="457200" y="365760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400" b="1" dirty="0">
                <a:solidFill>
                  <a:srgbClr val="003D74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Full Supervision vs Weak Supervision</a:t>
            </a:r>
            <a:endParaRPr lang="en-US" sz="2400" b="1" dirty="0">
              <a:solidFill>
                <a:srgbClr val="003D74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71A3C45-AD30-BF43-91D6-12E14FEE56D1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11247120" cy="77017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Brain segmentations only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provide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</a:t>
            </a:r>
            <a:r>
              <a:rPr lang="zh-CN" altLang="en-US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supervision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Fail to capture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deep</a:t>
            </a:r>
            <a:r>
              <a:rPr lang="zh-CN" altLang="en-US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cortical</a:t>
            </a:r>
            <a:r>
              <a:rPr lang="zh-CN" altLang="en-US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sulci </a:t>
            </a:r>
            <a:r>
              <a:rPr lang="en-US" altLang="zh-CN" sz="1800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in</a:t>
            </a:r>
            <a:r>
              <a:rPr lang="en-US" altLang="zh-CN" sz="18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pial surface</a:t>
            </a:r>
            <a:endParaRPr lang="en-US" altLang="zh-CN" sz="18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4AED93B7-6D36-D548-B4CF-984078D8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167" y="233192"/>
            <a:ext cx="1143430" cy="905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67F369-EED3-3F43-822D-9445FBC5F8E8}"/>
              </a:ext>
            </a:extLst>
          </p:cNvPr>
          <p:cNvSpPr/>
          <p:nvPr/>
        </p:nvSpPr>
        <p:spPr>
          <a:xfrm>
            <a:off x="0" y="6576907"/>
            <a:ext cx="12192000" cy="282627"/>
          </a:xfrm>
          <a:prstGeom prst="rect">
            <a:avLst/>
          </a:prstGeom>
          <a:solidFill>
            <a:srgbClr val="00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4CBF0-C486-9246-9FD0-7D08D4553BEF}"/>
              </a:ext>
            </a:extLst>
          </p:cNvPr>
          <p:cNvSpPr/>
          <p:nvPr/>
        </p:nvSpPr>
        <p:spPr>
          <a:xfrm>
            <a:off x="11009012" y="6585610"/>
            <a:ext cx="1210588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MICCAI</a:t>
            </a:r>
            <a:r>
              <a:rPr lang="zh-CN" altLang="en-US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2024</a:t>
            </a:r>
            <a:endParaRPr lang="en-US" sz="1200" dirty="0"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A20922-0BEC-7541-B057-C0BA0A0F3172}"/>
              </a:ext>
            </a:extLst>
          </p:cNvPr>
          <p:cNvSpPr/>
          <p:nvPr/>
        </p:nvSpPr>
        <p:spPr>
          <a:xfrm>
            <a:off x="0" y="6581261"/>
            <a:ext cx="6787436" cy="27699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Weakly Supervised Learning of Cortical Surface Reconstruction from Segmentations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580CAE-5DC7-985D-86EE-F07BFA9ACD05}"/>
              </a:ext>
            </a:extLst>
          </p:cNvPr>
          <p:cNvGrpSpPr/>
          <p:nvPr/>
        </p:nvGrpSpPr>
        <p:grpSpPr>
          <a:xfrm>
            <a:off x="766772" y="2433350"/>
            <a:ext cx="10658456" cy="2102393"/>
            <a:chOff x="1297036" y="2773543"/>
            <a:chExt cx="9055123" cy="1786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29F92C-A779-2E7E-035D-C6F972702F18}"/>
                </a:ext>
              </a:extLst>
            </p:cNvPr>
            <p:cNvGrpSpPr/>
            <p:nvPr/>
          </p:nvGrpSpPr>
          <p:grpSpPr>
            <a:xfrm>
              <a:off x="4498591" y="2773543"/>
              <a:ext cx="2651760" cy="1783080"/>
              <a:chOff x="4498591" y="2773543"/>
              <a:chExt cx="2651760" cy="178308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3B0367-E535-2939-9EA6-FAD26BD17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498591" y="2913757"/>
                <a:ext cx="1828800" cy="1295400"/>
              </a:xfrm>
              <a:prstGeom prst="rect">
                <a:avLst/>
              </a:prstGeom>
              <a:effectLst>
                <a:outerShdw blurRad="152400" dist="127000" dir="5400000" sx="90000" sy="-19000" rotWithShape="0">
                  <a:prstClr val="black">
                    <a:alpha val="15000"/>
                  </a:prst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D2ABD4D-1B81-3DDD-8255-38702B526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7391" y="3733663"/>
                <a:ext cx="822960" cy="822960"/>
              </a:xfrm>
              <a:prstGeom prst="ellipse">
                <a:avLst/>
              </a:prstGeom>
              <a:effectLst>
                <a:softEdge rad="12700"/>
              </a:effec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5812DD-E5DC-20C4-FF22-E5D934023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7391" y="2773543"/>
                <a:ext cx="822960" cy="822960"/>
              </a:xfrm>
              <a:prstGeom prst="ellipse">
                <a:avLst/>
              </a:prstGeom>
              <a:effectLst>
                <a:softEdge rad="12700"/>
              </a:effectLst>
            </p:spPr>
          </p:pic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346F593C-55E7-8863-DFA7-792C99D043DD}"/>
                  </a:ext>
                </a:extLst>
              </p:cNvPr>
              <p:cNvSpPr/>
              <p:nvPr/>
            </p:nvSpPr>
            <p:spPr>
              <a:xfrm rot="13500000">
                <a:off x="5504431" y="3920689"/>
                <a:ext cx="274320" cy="137160"/>
              </a:xfrm>
              <a:prstGeom prst="rightArrow">
                <a:avLst>
                  <a:gd name="adj1" fmla="val 50000"/>
                  <a:gd name="adj2" fmla="val 9435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107FB494-C454-042F-4A86-1BE16DF22005}"/>
                  </a:ext>
                </a:extLst>
              </p:cNvPr>
              <p:cNvSpPr/>
              <p:nvPr/>
            </p:nvSpPr>
            <p:spPr>
              <a:xfrm rot="7500000">
                <a:off x="5961631" y="3367903"/>
                <a:ext cx="274320" cy="137160"/>
              </a:xfrm>
              <a:prstGeom prst="rightArrow">
                <a:avLst>
                  <a:gd name="adj1" fmla="val 50000"/>
                  <a:gd name="adj2" fmla="val 9435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9723ED-75C0-4A5D-4694-9F08CBA05F69}"/>
                </a:ext>
              </a:extLst>
            </p:cNvPr>
            <p:cNvGrpSpPr/>
            <p:nvPr/>
          </p:nvGrpSpPr>
          <p:grpSpPr>
            <a:xfrm>
              <a:off x="7698991" y="2773543"/>
              <a:ext cx="2653168" cy="1783080"/>
              <a:chOff x="4498591" y="4785223"/>
              <a:chExt cx="2653168" cy="17830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352A88-5BD0-5DFB-2FB4-D022F763C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498591" y="4922383"/>
                <a:ext cx="1828800" cy="1295400"/>
              </a:xfrm>
              <a:prstGeom prst="rect">
                <a:avLst/>
              </a:prstGeom>
              <a:effectLst>
                <a:outerShdw blurRad="152400" dist="127000" dir="5400000" sx="90000" sy="-19000" rotWithShape="0">
                  <a:prstClr val="black">
                    <a:alpha val="15000"/>
                  </a:prstClr>
                </a:outerShdw>
              </a:effec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0DEEE94-2548-60C9-F4A9-DF3DDCFA9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7391" y="5745343"/>
                <a:ext cx="822960" cy="822960"/>
              </a:xfrm>
              <a:prstGeom prst="ellipse">
                <a:avLst/>
              </a:prstGeom>
              <a:effectLst>
                <a:softEdge rad="12700"/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FE3BFE2-43FC-C752-5396-A60F393E1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28799" y="4785223"/>
                <a:ext cx="822960" cy="822960"/>
              </a:xfrm>
              <a:prstGeom prst="ellipse">
                <a:avLst/>
              </a:prstGeom>
              <a:effectLst>
                <a:softEdge rad="12700"/>
              </a:effectLst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5BA27B90-22A3-C2FE-6509-3BF095F9252C}"/>
                  </a:ext>
                </a:extLst>
              </p:cNvPr>
              <p:cNvSpPr/>
              <p:nvPr/>
            </p:nvSpPr>
            <p:spPr>
              <a:xfrm rot="13500000">
                <a:off x="5504431" y="5928223"/>
                <a:ext cx="274320" cy="137160"/>
              </a:xfrm>
              <a:prstGeom prst="rightArrow">
                <a:avLst>
                  <a:gd name="adj1" fmla="val 50000"/>
                  <a:gd name="adj2" fmla="val 9435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BF86C4CC-C4A4-E5E7-D217-CF62D18B0666}"/>
                  </a:ext>
                </a:extLst>
              </p:cNvPr>
              <p:cNvSpPr/>
              <p:nvPr/>
            </p:nvSpPr>
            <p:spPr>
              <a:xfrm rot="7500000">
                <a:off x="5961631" y="5379583"/>
                <a:ext cx="274320" cy="137160"/>
              </a:xfrm>
              <a:prstGeom prst="rightArrow">
                <a:avLst>
                  <a:gd name="adj1" fmla="val 50000"/>
                  <a:gd name="adj2" fmla="val 9435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EB959CC-B314-6EBF-0C02-BED0216C8744}"/>
                </a:ext>
              </a:extLst>
            </p:cNvPr>
            <p:cNvGrpSpPr/>
            <p:nvPr/>
          </p:nvGrpSpPr>
          <p:grpSpPr>
            <a:xfrm>
              <a:off x="1297036" y="2776597"/>
              <a:ext cx="2651760" cy="1783080"/>
              <a:chOff x="1297036" y="2776597"/>
              <a:chExt cx="2651760" cy="178308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D7C8831-7AA2-2798-8149-0C671EA56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25836" y="3736717"/>
                <a:ext cx="822960" cy="822960"/>
              </a:xfrm>
              <a:prstGeom prst="ellipse">
                <a:avLst/>
              </a:prstGeom>
              <a:effectLst>
                <a:softEdge rad="12700"/>
              </a:effec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98C88FE-ECFE-8A43-CD8D-329D494F7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297036" y="2913757"/>
                <a:ext cx="1828800" cy="1295400"/>
              </a:xfrm>
              <a:prstGeom prst="rect">
                <a:avLst/>
              </a:prstGeom>
              <a:effectLst>
                <a:outerShdw blurRad="152400" dist="127000" dir="5400000" sx="90000" sy="-19000" rotWithShape="0">
                  <a:prstClr val="black">
                    <a:alpha val="15000"/>
                  </a:prstClr>
                </a:outerShdw>
              </a:effectLst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43A3B12-0FF4-6846-AA53-37FCDED7A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25836" y="2776597"/>
                <a:ext cx="822960" cy="822960"/>
              </a:xfrm>
              <a:prstGeom prst="ellipse">
                <a:avLst/>
              </a:prstGeom>
              <a:effectLst>
                <a:softEdge rad="12700"/>
              </a:effectLst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56128595-D720-1CC9-B376-E5F4892EAEDB}"/>
                  </a:ext>
                </a:extLst>
              </p:cNvPr>
              <p:cNvSpPr/>
              <p:nvPr/>
            </p:nvSpPr>
            <p:spPr>
              <a:xfrm rot="13500000">
                <a:off x="2302876" y="3919597"/>
                <a:ext cx="274320" cy="137160"/>
              </a:xfrm>
              <a:prstGeom prst="rightArrow">
                <a:avLst>
                  <a:gd name="adj1" fmla="val 50000"/>
                  <a:gd name="adj2" fmla="val 9435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>
                <a:extLst>
                  <a:ext uri="{FF2B5EF4-FFF2-40B4-BE49-F238E27FC236}">
                    <a16:creationId xmlns:a16="http://schemas.microsoft.com/office/drawing/2014/main" id="{5D0E1B0D-B76A-E333-9DF4-3858EA5AB5A2}"/>
                  </a:ext>
                </a:extLst>
              </p:cNvPr>
              <p:cNvSpPr/>
              <p:nvPr/>
            </p:nvSpPr>
            <p:spPr>
              <a:xfrm rot="7500000">
                <a:off x="2760076" y="3370957"/>
                <a:ext cx="274320" cy="137160"/>
              </a:xfrm>
              <a:prstGeom prst="rightArrow">
                <a:avLst>
                  <a:gd name="adj1" fmla="val 50000"/>
                  <a:gd name="adj2" fmla="val 9435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A5ABCE9-ACAF-26AF-20ED-498CBA8A462A}"/>
              </a:ext>
            </a:extLst>
          </p:cNvPr>
          <p:cNvSpPr txBox="1"/>
          <p:nvPr/>
        </p:nvSpPr>
        <p:spPr>
          <a:xfrm>
            <a:off x="654982" y="4697189"/>
            <a:ext cx="23761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Full Supervision</a:t>
            </a:r>
          </a:p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(from HCP pipeline)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1D27EF-FC12-C37F-DDC1-6693D9F87A8D}"/>
              </a:ext>
            </a:extLst>
          </p:cNvPr>
          <p:cNvSpPr txBox="1"/>
          <p:nvPr/>
        </p:nvSpPr>
        <p:spPr>
          <a:xfrm>
            <a:off x="4423416" y="4697189"/>
            <a:ext cx="23761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Weak Supervision</a:t>
            </a:r>
          </a:p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(1mm Segmentation)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BBC5BE-7945-CAC1-545C-DB5DA8C88096}"/>
              </a:ext>
            </a:extLst>
          </p:cNvPr>
          <p:cNvSpPr txBox="1"/>
          <p:nvPr/>
        </p:nvSpPr>
        <p:spPr>
          <a:xfrm>
            <a:off x="8288327" y="4693594"/>
            <a:ext cx="23761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Weak Supervision</a:t>
            </a:r>
          </a:p>
          <a:p>
            <a:pPr algn="ctr"/>
            <a:r>
              <a:rPr lang="en-US" altLang="zh-CN" sz="1600" dirty="0">
                <a:latin typeface="Lucida Grande" panose="020B0600040502020204" pitchFamily="34" charset="0"/>
                <a:ea typeface="Palatino" pitchFamily="2" charset="77"/>
                <a:cs typeface="Lucida Grande" panose="020B0600040502020204" pitchFamily="34" charset="0"/>
              </a:rPr>
              <a:t>(2mm Segmentation)</a:t>
            </a:r>
          </a:p>
        </p:txBody>
      </p:sp>
    </p:spTree>
    <p:extLst>
      <p:ext uri="{BB962C8B-B14F-4D97-AF65-F5344CB8AC3E}">
        <p14:creationId xmlns:p14="http://schemas.microsoft.com/office/powerpoint/2010/main" val="340992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1572</Words>
  <Application>Microsoft Macintosh PowerPoint</Application>
  <PresentationFormat>Widescreen</PresentationFormat>
  <Paragraphs>227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Charter Roman</vt:lpstr>
      <vt:lpstr>Lucida Grande</vt:lpstr>
      <vt:lpstr>Office Theme</vt:lpstr>
      <vt:lpstr>Weakly Supervised Learning of Cortical Surface Reconstruction from Segmentations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Ma, Qiang</dc:creator>
  <cp:lastModifiedBy>Ma, Qiang</cp:lastModifiedBy>
  <cp:revision>315</cp:revision>
  <dcterms:created xsi:type="dcterms:W3CDTF">2021-09-16T01:15:14Z</dcterms:created>
  <dcterms:modified xsi:type="dcterms:W3CDTF">2024-10-01T10:06:10Z</dcterms:modified>
</cp:coreProperties>
</file>